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86" r:id="rId2"/>
    <p:sldId id="258" r:id="rId3"/>
    <p:sldId id="265" r:id="rId4"/>
    <p:sldId id="257" r:id="rId5"/>
    <p:sldId id="285" r:id="rId6"/>
    <p:sldId id="267" r:id="rId7"/>
    <p:sldId id="271" r:id="rId8"/>
    <p:sldId id="313" r:id="rId9"/>
    <p:sldId id="264" r:id="rId10"/>
    <p:sldId id="272" r:id="rId11"/>
    <p:sldId id="287" r:id="rId12"/>
    <p:sldId id="307" r:id="rId13"/>
    <p:sldId id="308" r:id="rId14"/>
    <p:sldId id="309" r:id="rId15"/>
    <p:sldId id="310" r:id="rId16"/>
    <p:sldId id="331" r:id="rId17"/>
    <p:sldId id="332" r:id="rId18"/>
    <p:sldId id="333" r:id="rId19"/>
    <p:sldId id="334" r:id="rId20"/>
    <p:sldId id="335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30" r:id="rId34"/>
    <p:sldId id="326" r:id="rId35"/>
    <p:sldId id="327" r:id="rId36"/>
    <p:sldId id="328" r:id="rId37"/>
    <p:sldId id="329" r:id="rId38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40"/>
    </p:embeddedFont>
    <p:embeddedFont>
      <p:font typeface="Cambria Math" panose="02040503050406030204" pitchFamily="18" charset="0"/>
      <p:regular r:id="rId41"/>
    </p:embeddedFont>
    <p:embeddedFont>
      <p:font typeface="Encode Sans" panose="02010600030101010101" charset="0"/>
      <p:regular r:id="rId42"/>
      <p:bold r:id="rId43"/>
    </p:embeddedFont>
    <p:embeddedFont>
      <p:font typeface="Encode Sans ExtraLight" panose="02010600030101010101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3B21"/>
    <a:srgbClr val="F55C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A992F484-FB35-4B62-B4C2-E1B698EE5342}">
  <a:tblStyle styleId="{A992F484-FB35-4B62-B4C2-E1B698EE53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3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07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4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374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521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621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80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04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1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177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14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672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855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960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999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BA3B2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8" name="Shape 2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29" name="Shape 2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31" name="Shape 31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Char char="▪"/>
              <a:defRPr/>
            </a:lvl1pPr>
            <a:lvl2pPr lvl="1">
              <a:spcBef>
                <a:spcPts val="0"/>
              </a:spcBef>
              <a:buSzPts val="2400"/>
              <a:buChar char="▫"/>
              <a:defRPr/>
            </a:lvl2pPr>
            <a:lvl3pPr lvl="2">
              <a:spcBef>
                <a:spcPts val="0"/>
              </a:spcBef>
              <a:buSzPts val="2400"/>
              <a:buChar char="▫"/>
              <a:defRPr/>
            </a:lvl3pPr>
            <a:lvl4pPr lvl="3">
              <a:spcBef>
                <a:spcPts val="0"/>
              </a:spcBef>
              <a:buSzPts val="2400"/>
              <a:buChar char="▫"/>
              <a:defRPr/>
            </a:lvl4pPr>
            <a:lvl5pPr lvl="4">
              <a:spcBef>
                <a:spcPts val="0"/>
              </a:spcBef>
              <a:buSzPts val="2400"/>
              <a:buChar char="▫"/>
              <a:defRPr/>
            </a:lvl5pPr>
            <a:lvl6pPr lvl="5">
              <a:spcBef>
                <a:spcPts val="0"/>
              </a:spcBef>
              <a:buSzPts val="2400"/>
              <a:buChar char="▫"/>
              <a:defRPr/>
            </a:lvl6pPr>
            <a:lvl7pPr lvl="6">
              <a:spcBef>
                <a:spcPts val="0"/>
              </a:spcBef>
              <a:buSzPts val="2400"/>
              <a:buChar char="▫"/>
              <a:defRPr/>
            </a:lvl7pPr>
            <a:lvl8pPr lvl="7">
              <a:spcBef>
                <a:spcPts val="0"/>
              </a:spcBef>
              <a:buSzPts val="2400"/>
              <a:buChar char="▫"/>
              <a:defRPr/>
            </a:lvl8pPr>
            <a:lvl9pPr lvl="8">
              <a:spcBef>
                <a:spcPts val="0"/>
              </a:spcBef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hort + 1 column + imag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Shape 36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37" name="Shape 37"/>
            <p:cNvCxnSpPr/>
            <p:nvPr/>
          </p:nvCxnSpPr>
          <p:spPr>
            <a:xfrm>
              <a:off x="-11050" y="887200"/>
              <a:ext cx="43122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38" name="Shape 3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40" name="Shape 40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1800"/>
              <a:buNone/>
              <a:defRPr/>
            </a:lvl1pPr>
            <a:lvl2pPr lvl="1" rtl="0">
              <a:spcBef>
                <a:spcPts val="0"/>
              </a:spcBef>
              <a:buSzPts val="1800"/>
              <a:buNone/>
              <a:defRPr/>
            </a:lvl2pPr>
            <a:lvl3pPr lvl="2" rtl="0">
              <a:spcBef>
                <a:spcPts val="0"/>
              </a:spcBef>
              <a:buSzPts val="1800"/>
              <a:buNone/>
              <a:defRPr/>
            </a:lvl3pPr>
            <a:lvl4pPr lvl="3" rtl="0">
              <a:spcBef>
                <a:spcPts val="0"/>
              </a:spcBef>
              <a:buSzPts val="1800"/>
              <a:buNone/>
              <a:defRPr/>
            </a:lvl4pPr>
            <a:lvl5pPr lvl="4" rtl="0">
              <a:spcBef>
                <a:spcPts val="0"/>
              </a:spcBef>
              <a:buSzPts val="1800"/>
              <a:buNone/>
              <a:defRPr/>
            </a:lvl5pPr>
            <a:lvl6pPr lvl="5" rtl="0">
              <a:spcBef>
                <a:spcPts val="0"/>
              </a:spcBef>
              <a:buSzPts val="1800"/>
              <a:buNone/>
              <a:defRPr/>
            </a:lvl6pPr>
            <a:lvl7pPr lvl="6" rtl="0">
              <a:spcBef>
                <a:spcPts val="0"/>
              </a:spcBef>
              <a:buSzPts val="1800"/>
              <a:buNone/>
              <a:defRPr/>
            </a:lvl7pPr>
            <a:lvl8pPr lvl="7" rtl="0">
              <a:spcBef>
                <a:spcPts val="0"/>
              </a:spcBef>
              <a:buSzPts val="1800"/>
              <a:buNone/>
              <a:defRPr/>
            </a:lvl8pPr>
            <a:lvl9pPr lvl="8" rtl="0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Char char="▪"/>
              <a:defRPr/>
            </a:lvl1pPr>
            <a:lvl2pPr lvl="1" rtl="0">
              <a:spcBef>
                <a:spcPts val="0"/>
              </a:spcBef>
              <a:buSzPts val="2400"/>
              <a:buChar char="▫"/>
              <a:defRPr/>
            </a:lvl2pPr>
            <a:lvl3pPr lvl="2" rtl="0">
              <a:spcBef>
                <a:spcPts val="0"/>
              </a:spcBef>
              <a:buSzPts val="2400"/>
              <a:buChar char="▫"/>
              <a:defRPr/>
            </a:lvl3pPr>
            <a:lvl4pPr lvl="3" rtl="0">
              <a:spcBef>
                <a:spcPts val="0"/>
              </a:spcBef>
              <a:buSzPts val="2400"/>
              <a:buChar char="▫"/>
              <a:defRPr/>
            </a:lvl4pPr>
            <a:lvl5pPr lvl="4" rtl="0">
              <a:spcBef>
                <a:spcPts val="0"/>
              </a:spcBef>
              <a:buSzPts val="2400"/>
              <a:buChar char="▫"/>
              <a:defRPr/>
            </a:lvl5pPr>
            <a:lvl6pPr lvl="5" rtl="0">
              <a:spcBef>
                <a:spcPts val="0"/>
              </a:spcBef>
              <a:buSzPts val="2400"/>
              <a:buChar char="▫"/>
              <a:defRPr/>
            </a:lvl6pPr>
            <a:lvl7pPr lvl="6" rtl="0">
              <a:spcBef>
                <a:spcPts val="0"/>
              </a:spcBef>
              <a:buSzPts val="2400"/>
              <a:buChar char="▫"/>
              <a:defRPr/>
            </a:lvl7pPr>
            <a:lvl8pPr lvl="7" rtl="0">
              <a:spcBef>
                <a:spcPts val="0"/>
              </a:spcBef>
              <a:buSzPts val="2400"/>
              <a:buChar char="▫"/>
              <a:defRPr/>
            </a:lvl8pPr>
            <a:lvl9pPr lvl="8" rtl="0">
              <a:spcBef>
                <a:spcPts val="0"/>
              </a:spcBef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Shape 4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46" name="Shape 4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47" name="Shape 4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49" name="Shape 4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000"/>
              <a:buChar char="▪"/>
              <a:defRPr sz="2000"/>
            </a:lvl1pPr>
            <a:lvl2pPr lvl="1">
              <a:spcBef>
                <a:spcPts val="0"/>
              </a:spcBef>
              <a:buSzPts val="2000"/>
              <a:buChar char="▫"/>
              <a:defRPr sz="2000"/>
            </a:lvl2pPr>
            <a:lvl3pPr lvl="2">
              <a:spcBef>
                <a:spcPts val="0"/>
              </a:spcBef>
              <a:buSzPts val="2000"/>
              <a:buChar char="▫"/>
              <a:defRPr sz="2000"/>
            </a:lvl3pPr>
            <a:lvl4pPr lvl="3">
              <a:spcBef>
                <a:spcPts val="0"/>
              </a:spcBef>
              <a:buSzPts val="2000"/>
              <a:buChar char="▫"/>
              <a:defRPr sz="2000"/>
            </a:lvl4pPr>
            <a:lvl5pPr lvl="4">
              <a:spcBef>
                <a:spcPts val="0"/>
              </a:spcBef>
              <a:buSzPts val="2000"/>
              <a:buChar char="▫"/>
              <a:defRPr sz="2000"/>
            </a:lvl5pPr>
            <a:lvl6pPr lvl="5">
              <a:spcBef>
                <a:spcPts val="0"/>
              </a:spcBef>
              <a:buSzPts val="2000"/>
              <a:buChar char="▫"/>
              <a:defRPr sz="2000"/>
            </a:lvl6pPr>
            <a:lvl7pPr lvl="6">
              <a:spcBef>
                <a:spcPts val="0"/>
              </a:spcBef>
              <a:buSzPts val="2000"/>
              <a:buChar char="▫"/>
              <a:defRPr sz="2000"/>
            </a:lvl7pPr>
            <a:lvl8pPr lvl="7">
              <a:spcBef>
                <a:spcPts val="0"/>
              </a:spcBef>
              <a:buSzPts val="2000"/>
              <a:buChar char="▫"/>
              <a:defRPr sz="2000"/>
            </a:lvl8pPr>
            <a:lvl9pPr lvl="8">
              <a:spcBef>
                <a:spcPts val="0"/>
              </a:spcBef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07604" y="1200150"/>
            <a:ext cx="3639000" cy="3108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000"/>
              <a:buChar char="▪"/>
              <a:defRPr sz="2000"/>
            </a:lvl1pPr>
            <a:lvl2pPr lvl="1">
              <a:spcBef>
                <a:spcPts val="0"/>
              </a:spcBef>
              <a:buSzPts val="2000"/>
              <a:buChar char="▫"/>
              <a:defRPr sz="2000"/>
            </a:lvl2pPr>
            <a:lvl3pPr lvl="2">
              <a:spcBef>
                <a:spcPts val="0"/>
              </a:spcBef>
              <a:buSzPts val="2000"/>
              <a:buChar char="▫"/>
              <a:defRPr sz="2000"/>
            </a:lvl3pPr>
            <a:lvl4pPr lvl="3">
              <a:spcBef>
                <a:spcPts val="0"/>
              </a:spcBef>
              <a:buSzPts val="2000"/>
              <a:buChar char="▫"/>
              <a:defRPr sz="2000"/>
            </a:lvl4pPr>
            <a:lvl5pPr lvl="4">
              <a:spcBef>
                <a:spcPts val="0"/>
              </a:spcBef>
              <a:buSzPts val="2000"/>
              <a:buChar char="▫"/>
              <a:defRPr sz="2000"/>
            </a:lvl5pPr>
            <a:lvl6pPr lvl="5">
              <a:spcBef>
                <a:spcPts val="0"/>
              </a:spcBef>
              <a:buSzPts val="2000"/>
              <a:buChar char="▫"/>
              <a:defRPr sz="2000"/>
            </a:lvl6pPr>
            <a:lvl7pPr lvl="6">
              <a:spcBef>
                <a:spcPts val="0"/>
              </a:spcBef>
              <a:buSzPts val="2000"/>
              <a:buChar char="▫"/>
              <a:defRPr sz="2000"/>
            </a:lvl7pPr>
            <a:lvl8pPr lvl="7">
              <a:spcBef>
                <a:spcPts val="0"/>
              </a:spcBef>
              <a:buSzPts val="2000"/>
              <a:buChar char="▫"/>
              <a:defRPr sz="2000"/>
            </a:lvl8pPr>
            <a:lvl9pPr lvl="8">
              <a:spcBef>
                <a:spcPts val="0"/>
              </a:spcBef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56" name="Shape 5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57" name="Shape 5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59" name="Shape 5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1800"/>
              <a:buNone/>
              <a:defRPr/>
            </a:lvl1pPr>
            <a:lvl2pPr lvl="1" rtl="0">
              <a:spcBef>
                <a:spcPts val="0"/>
              </a:spcBef>
              <a:buSzPts val="1800"/>
              <a:buNone/>
              <a:defRPr/>
            </a:lvl2pPr>
            <a:lvl3pPr lvl="2" rtl="0">
              <a:spcBef>
                <a:spcPts val="0"/>
              </a:spcBef>
              <a:buSzPts val="1800"/>
              <a:buNone/>
              <a:defRPr/>
            </a:lvl3pPr>
            <a:lvl4pPr lvl="3" rtl="0">
              <a:spcBef>
                <a:spcPts val="0"/>
              </a:spcBef>
              <a:buSzPts val="1800"/>
              <a:buNone/>
              <a:defRPr/>
            </a:lvl4pPr>
            <a:lvl5pPr lvl="4" rtl="0">
              <a:spcBef>
                <a:spcPts val="0"/>
              </a:spcBef>
              <a:buSzPts val="1800"/>
              <a:buNone/>
              <a:defRPr/>
            </a:lvl5pPr>
            <a:lvl6pPr lvl="5" rtl="0">
              <a:spcBef>
                <a:spcPts val="0"/>
              </a:spcBef>
              <a:buSzPts val="1800"/>
              <a:buNone/>
              <a:defRPr/>
            </a:lvl6pPr>
            <a:lvl7pPr lvl="6" rtl="0">
              <a:spcBef>
                <a:spcPts val="0"/>
              </a:spcBef>
              <a:buSzPts val="1800"/>
              <a:buNone/>
              <a:defRPr/>
            </a:lvl7pPr>
            <a:lvl8pPr lvl="7" rtl="0">
              <a:spcBef>
                <a:spcPts val="0"/>
              </a:spcBef>
              <a:buSzPts val="1800"/>
              <a:buNone/>
              <a:defRPr/>
            </a:lvl8pPr>
            <a:lvl9pPr lvl="8" rtl="0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2416500" cy="3080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▪"/>
              <a:defRPr sz="1800"/>
            </a:lvl1pPr>
            <a:lvl2pPr lvl="1" rtl="0">
              <a:spcBef>
                <a:spcPts val="0"/>
              </a:spcBef>
              <a:buSzPts val="1800"/>
              <a:buChar char="▫"/>
              <a:defRPr sz="1800"/>
            </a:lvl2pPr>
            <a:lvl3pPr lvl="2" rtl="0">
              <a:spcBef>
                <a:spcPts val="0"/>
              </a:spcBef>
              <a:buSzPts val="1800"/>
              <a:buChar char="▫"/>
              <a:defRPr sz="1800"/>
            </a:lvl3pPr>
            <a:lvl4pPr lvl="3" rtl="0">
              <a:spcBef>
                <a:spcPts val="0"/>
              </a:spcBef>
              <a:buSzPts val="1800"/>
              <a:buChar char="▫"/>
              <a:defRPr sz="1800"/>
            </a:lvl4pPr>
            <a:lvl5pPr lvl="4" rtl="0">
              <a:spcBef>
                <a:spcPts val="0"/>
              </a:spcBef>
              <a:buSzPts val="1800"/>
              <a:buChar char="▫"/>
              <a:defRPr sz="1800"/>
            </a:lvl5pPr>
            <a:lvl6pPr lvl="5" rtl="0">
              <a:spcBef>
                <a:spcPts val="0"/>
              </a:spcBef>
              <a:buSzPts val="1800"/>
              <a:buChar char="▫"/>
              <a:defRPr sz="1800"/>
            </a:lvl6pPr>
            <a:lvl7pPr lvl="6" rtl="0">
              <a:spcBef>
                <a:spcPts val="0"/>
              </a:spcBef>
              <a:buSzPts val="1800"/>
              <a:buChar char="▫"/>
              <a:defRPr sz="1800"/>
            </a:lvl7pPr>
            <a:lvl8pPr lvl="7" rtl="0">
              <a:spcBef>
                <a:spcPts val="0"/>
              </a:spcBef>
              <a:buSzPts val="1800"/>
              <a:buChar char="▫"/>
              <a:defRPr sz="1800"/>
            </a:lvl8pPr>
            <a:lvl9pPr lvl="8" rtl="0">
              <a:spcBef>
                <a:spcPts val="0"/>
              </a:spcBef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3089850" y="1200150"/>
            <a:ext cx="2416500" cy="3080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▪"/>
              <a:defRPr sz="1800"/>
            </a:lvl1pPr>
            <a:lvl2pPr lvl="1" rtl="0">
              <a:spcBef>
                <a:spcPts val="0"/>
              </a:spcBef>
              <a:buSzPts val="1800"/>
              <a:buChar char="▫"/>
              <a:defRPr sz="1800"/>
            </a:lvl2pPr>
            <a:lvl3pPr lvl="2" rtl="0">
              <a:spcBef>
                <a:spcPts val="0"/>
              </a:spcBef>
              <a:buSzPts val="1800"/>
              <a:buChar char="▫"/>
              <a:defRPr sz="1800"/>
            </a:lvl3pPr>
            <a:lvl4pPr lvl="3" rtl="0">
              <a:spcBef>
                <a:spcPts val="0"/>
              </a:spcBef>
              <a:buSzPts val="1800"/>
              <a:buChar char="▫"/>
              <a:defRPr sz="1800"/>
            </a:lvl4pPr>
            <a:lvl5pPr lvl="4" rtl="0">
              <a:spcBef>
                <a:spcPts val="0"/>
              </a:spcBef>
              <a:buSzPts val="1800"/>
              <a:buChar char="▫"/>
              <a:defRPr sz="1800"/>
            </a:lvl5pPr>
            <a:lvl6pPr lvl="5" rtl="0">
              <a:spcBef>
                <a:spcPts val="0"/>
              </a:spcBef>
              <a:buSzPts val="1800"/>
              <a:buChar char="▫"/>
              <a:defRPr sz="1800"/>
            </a:lvl6pPr>
            <a:lvl7pPr lvl="6" rtl="0">
              <a:spcBef>
                <a:spcPts val="0"/>
              </a:spcBef>
              <a:buSzPts val="1800"/>
              <a:buChar char="▫"/>
              <a:defRPr sz="1800"/>
            </a:lvl7pPr>
            <a:lvl8pPr lvl="7" rtl="0">
              <a:spcBef>
                <a:spcPts val="0"/>
              </a:spcBef>
              <a:buSzPts val="1800"/>
              <a:buChar char="▫"/>
              <a:defRPr sz="1800"/>
            </a:lvl8pPr>
            <a:lvl9pPr lvl="8" rtl="0">
              <a:spcBef>
                <a:spcPts val="0"/>
              </a:spcBef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5630099" y="1200150"/>
            <a:ext cx="2416500" cy="3080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▪"/>
              <a:defRPr sz="1800"/>
            </a:lvl1pPr>
            <a:lvl2pPr lvl="1" rtl="0">
              <a:spcBef>
                <a:spcPts val="0"/>
              </a:spcBef>
              <a:buSzPts val="1800"/>
              <a:buChar char="▫"/>
              <a:defRPr sz="1800"/>
            </a:lvl2pPr>
            <a:lvl3pPr lvl="2" rtl="0">
              <a:spcBef>
                <a:spcPts val="0"/>
              </a:spcBef>
              <a:buSzPts val="1800"/>
              <a:buChar char="▫"/>
              <a:defRPr sz="1800"/>
            </a:lvl3pPr>
            <a:lvl4pPr lvl="3" rtl="0">
              <a:spcBef>
                <a:spcPts val="0"/>
              </a:spcBef>
              <a:buSzPts val="1800"/>
              <a:buChar char="▫"/>
              <a:defRPr sz="1800"/>
            </a:lvl4pPr>
            <a:lvl5pPr lvl="4" rtl="0">
              <a:spcBef>
                <a:spcPts val="0"/>
              </a:spcBef>
              <a:buSzPts val="1800"/>
              <a:buChar char="▫"/>
              <a:defRPr sz="1800"/>
            </a:lvl5pPr>
            <a:lvl6pPr lvl="5" rtl="0">
              <a:spcBef>
                <a:spcPts val="0"/>
              </a:spcBef>
              <a:buSzPts val="1800"/>
              <a:buChar char="▫"/>
              <a:defRPr sz="1800"/>
            </a:lvl6pPr>
            <a:lvl7pPr lvl="6" rtl="0">
              <a:spcBef>
                <a:spcPts val="0"/>
              </a:spcBef>
              <a:buSzPts val="1800"/>
              <a:buChar char="▫"/>
              <a:defRPr sz="1800"/>
            </a:lvl7pPr>
            <a:lvl8pPr lvl="7" rtl="0">
              <a:spcBef>
                <a:spcPts val="0"/>
              </a:spcBef>
              <a:buSzPts val="1800"/>
              <a:buChar char="▫"/>
              <a:defRPr sz="1800"/>
            </a:lvl8pPr>
            <a:lvl9pPr lvl="8" rtl="0">
              <a:spcBef>
                <a:spcPts val="0"/>
              </a:spcBef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Shape 66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67" name="Shape 6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lg" len="lg"/>
              <a:tailEnd type="diamond" w="lg" len="lg"/>
            </a:ln>
          </p:spPr>
        </p:cxnSp>
        <p:sp>
          <p:nvSpPr>
            <p:cNvPr id="68" name="Shape 6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70" name="Shape 70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5" name="Shape 75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0"/>
            <a:ext cx="8229600" cy="887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360"/>
              </a:spcBef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cxnSp>
        <p:nvCxnSpPr>
          <p:cNvPr id="78" name="Shape 78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1" name="Shape 8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727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rPr>
              <a:t>‹#›</a:t>
            </a:fld>
            <a:endParaRPr lang="en" sz="1300" b="1">
              <a:solidFill>
                <a:srgbClr val="27272D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" dirty="0"/>
          </a:p>
        </p:txBody>
      </p:sp>
      <p:grpSp>
        <p:nvGrpSpPr>
          <p:cNvPr id="92" name="Shape 92"/>
          <p:cNvGrpSpPr/>
          <p:nvPr/>
        </p:nvGrpSpPr>
        <p:grpSpPr>
          <a:xfrm>
            <a:off x="4131085" y="3900717"/>
            <a:ext cx="881739" cy="835747"/>
            <a:chOff x="5300400" y="3670175"/>
            <a:chExt cx="421300" cy="399325"/>
          </a:xfrm>
        </p:grpSpPr>
        <p:sp>
          <p:nvSpPr>
            <p:cNvPr id="93" name="Shape 9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591908" y="3900717"/>
            <a:ext cx="324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Shuangjie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 / </a:t>
            </a:r>
            <a:r>
              <a:rPr lang="en-US" altLang="zh-CN" dirty="0" err="1">
                <a:solidFill>
                  <a:schemeClr val="bg1"/>
                </a:solidFill>
              </a:rPr>
              <a:t>Wenxuan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2F2F5-544C-49A7-84BF-465C28F212D3}"/>
              </a:ext>
            </a:extLst>
          </p:cNvPr>
          <p:cNvSpPr txBox="1"/>
          <p:nvPr/>
        </p:nvSpPr>
        <p:spPr>
          <a:xfrm>
            <a:off x="745588" y="3900717"/>
            <a:ext cx="24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Ziyue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Zhong / </a:t>
            </a:r>
            <a:r>
              <a:rPr lang="en-US" altLang="zh-CN" dirty="0" err="1">
                <a:solidFill>
                  <a:schemeClr val="bg1"/>
                </a:solidFill>
              </a:rPr>
              <a:t>Qinruo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Wu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15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METHODOLOGY 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 dirty="0"/>
          </a:p>
        </p:txBody>
      </p:sp>
      <p:sp>
        <p:nvSpPr>
          <p:cNvPr id="247" name="Shape 247"/>
          <p:cNvSpPr/>
          <p:nvPr/>
        </p:nvSpPr>
        <p:spPr>
          <a:xfrm>
            <a:off x="283228" y="1012870"/>
            <a:ext cx="1620000" cy="721587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Data C</a:t>
            </a:r>
            <a:r>
              <a:rPr lang="en-US" sz="1800" dirty="0" err="1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ollection</a:t>
            </a:r>
            <a:endParaRPr lang="en" sz="1800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4813953" y="1012870"/>
            <a:ext cx="1620000" cy="721579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Data Cleaning</a:t>
            </a:r>
          </a:p>
        </p:txBody>
      </p:sp>
      <p:sp>
        <p:nvSpPr>
          <p:cNvPr id="249" name="Shape 249"/>
          <p:cNvSpPr/>
          <p:nvPr/>
        </p:nvSpPr>
        <p:spPr>
          <a:xfrm>
            <a:off x="2530361" y="1012870"/>
            <a:ext cx="1620000" cy="721587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Data Edit</a:t>
            </a:r>
            <a:r>
              <a:rPr lang="en-US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ting</a:t>
            </a:r>
            <a:endParaRPr lang="en" sz="1800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cxnSp>
        <p:nvCxnSpPr>
          <p:cNvPr id="250" name="Shape 250"/>
          <p:cNvCxnSpPr>
            <a:cxnSpLocks/>
            <a:stCxn id="247" idx="3"/>
            <a:endCxn id="249" idx="1"/>
          </p:cNvCxnSpPr>
          <p:nvPr/>
        </p:nvCxnSpPr>
        <p:spPr>
          <a:xfrm>
            <a:off x="1903228" y="1373664"/>
            <a:ext cx="627133" cy="0"/>
          </a:xfrm>
          <a:prstGeom prst="straightConnector1">
            <a:avLst/>
          </a:prstGeom>
          <a:noFill/>
          <a:ln w="9525" cap="flat" cmpd="sng">
            <a:solidFill>
              <a:srgbClr val="F55C21"/>
            </a:solidFill>
            <a:prstDash val="dash"/>
            <a:round/>
            <a:headEnd type="diamond" w="lg" len="lg"/>
            <a:tailEnd type="diamond" w="lg" len="lg"/>
          </a:ln>
        </p:spPr>
      </p:cxnSp>
      <p:cxnSp>
        <p:nvCxnSpPr>
          <p:cNvPr id="251" name="Shape 251"/>
          <p:cNvCxnSpPr>
            <a:cxnSpLocks/>
            <a:stCxn id="249" idx="3"/>
            <a:endCxn id="248" idx="1"/>
          </p:cNvCxnSpPr>
          <p:nvPr/>
        </p:nvCxnSpPr>
        <p:spPr>
          <a:xfrm flipV="1">
            <a:off x="4150361" y="1373660"/>
            <a:ext cx="663592" cy="4"/>
          </a:xfrm>
          <a:prstGeom prst="straightConnector1">
            <a:avLst/>
          </a:prstGeom>
          <a:noFill/>
          <a:ln w="9525" cap="flat" cmpd="sng">
            <a:solidFill>
              <a:srgbClr val="F55C21"/>
            </a:solidFill>
            <a:prstDash val="dash"/>
            <a:round/>
            <a:headEnd type="diamond" w="lg" len="lg"/>
            <a:tailEnd type="diamond" w="lg" len="lg"/>
          </a:ln>
        </p:spPr>
      </p:cxnSp>
      <p:sp>
        <p:nvSpPr>
          <p:cNvPr id="34" name="Shape 249">
            <a:extLst>
              <a:ext uri="{FF2B5EF4-FFF2-40B4-BE49-F238E27FC236}">
                <a16:creationId xmlns:a16="http://schemas.microsoft.com/office/drawing/2014/main" id="{4CF2E75F-8F54-4B48-9535-BF682F3ABF40}"/>
              </a:ext>
            </a:extLst>
          </p:cNvPr>
          <p:cNvSpPr/>
          <p:nvPr/>
        </p:nvSpPr>
        <p:spPr>
          <a:xfrm>
            <a:off x="7107615" y="1012872"/>
            <a:ext cx="1620000" cy="721576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Statistical Adjustment</a:t>
            </a:r>
          </a:p>
        </p:txBody>
      </p:sp>
      <p:cxnSp>
        <p:nvCxnSpPr>
          <p:cNvPr id="35" name="Shape 251">
            <a:extLst>
              <a:ext uri="{FF2B5EF4-FFF2-40B4-BE49-F238E27FC236}">
                <a16:creationId xmlns:a16="http://schemas.microsoft.com/office/drawing/2014/main" id="{03974D64-BE5A-401E-80DB-0890A4F63175}"/>
              </a:ext>
            </a:extLst>
          </p:cNvPr>
          <p:cNvCxnSpPr>
            <a:cxnSpLocks/>
            <a:stCxn id="248" idx="3"/>
            <a:endCxn id="34" idx="1"/>
          </p:cNvCxnSpPr>
          <p:nvPr/>
        </p:nvCxnSpPr>
        <p:spPr>
          <a:xfrm>
            <a:off x="6433953" y="1373660"/>
            <a:ext cx="673662" cy="0"/>
          </a:xfrm>
          <a:prstGeom prst="straightConnector1">
            <a:avLst/>
          </a:prstGeom>
          <a:noFill/>
          <a:ln w="9525" cap="flat" cmpd="sng">
            <a:solidFill>
              <a:srgbClr val="F55C21"/>
            </a:solidFill>
            <a:prstDash val="dash"/>
            <a:round/>
            <a:headEnd type="diamond" w="lg" len="lg"/>
            <a:tailEnd type="diamond" w="lg" len="lg"/>
          </a:ln>
        </p:spPr>
      </p:cxnSp>
      <p:sp>
        <p:nvSpPr>
          <p:cNvPr id="39" name="Shape 247">
            <a:extLst>
              <a:ext uri="{FF2B5EF4-FFF2-40B4-BE49-F238E27FC236}">
                <a16:creationId xmlns:a16="http://schemas.microsoft.com/office/drawing/2014/main" id="{CD69BFCA-76A6-40D3-99FE-4D490AF92D64}"/>
              </a:ext>
            </a:extLst>
          </p:cNvPr>
          <p:cNvSpPr/>
          <p:nvPr/>
        </p:nvSpPr>
        <p:spPr>
          <a:xfrm>
            <a:off x="3605621" y="1890827"/>
            <a:ext cx="1859605" cy="721575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Analysis Strategy </a:t>
            </a:r>
            <a:r>
              <a:rPr lang="en-US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Selection</a:t>
            </a: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 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E8A41C5-BBF8-4C3B-BC88-F851D60C129F}"/>
              </a:ext>
            </a:extLst>
          </p:cNvPr>
          <p:cNvGrpSpPr/>
          <p:nvPr/>
        </p:nvGrpSpPr>
        <p:grpSpPr>
          <a:xfrm>
            <a:off x="5465226" y="1734448"/>
            <a:ext cx="2486710" cy="517162"/>
            <a:chOff x="5150976" y="1902565"/>
            <a:chExt cx="2895625" cy="682678"/>
          </a:xfrm>
        </p:grpSpPr>
        <p:cxnSp>
          <p:nvCxnSpPr>
            <p:cNvPr id="67" name="Shape 251">
              <a:extLst>
                <a:ext uri="{FF2B5EF4-FFF2-40B4-BE49-F238E27FC236}">
                  <a16:creationId xmlns:a16="http://schemas.microsoft.com/office/drawing/2014/main" id="{32B418DA-B36A-4DC6-AFE6-664895F28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6600" y="1902565"/>
              <a:ext cx="1" cy="682678"/>
            </a:xfrm>
            <a:prstGeom prst="straightConnector1">
              <a:avLst/>
            </a:prstGeom>
            <a:noFill/>
            <a:ln w="9525" cap="flat" cmpd="sng">
              <a:solidFill>
                <a:srgbClr val="F55C21"/>
              </a:solidFill>
              <a:prstDash val="dash"/>
              <a:round/>
              <a:headEnd type="diamond" w="lg" len="lg"/>
              <a:tailEnd type="none" w="lg" len="lg"/>
            </a:ln>
          </p:spPr>
        </p:cxnSp>
        <p:cxnSp>
          <p:nvCxnSpPr>
            <p:cNvPr id="70" name="Shape 251">
              <a:extLst>
                <a:ext uri="{FF2B5EF4-FFF2-40B4-BE49-F238E27FC236}">
                  <a16:creationId xmlns:a16="http://schemas.microsoft.com/office/drawing/2014/main" id="{C620DF69-9221-43D8-83A8-9FAC740506B3}"/>
                </a:ext>
              </a:extLst>
            </p:cNvPr>
            <p:cNvCxnSpPr>
              <a:cxnSpLocks/>
            </p:cNvCxnSpPr>
            <p:nvPr/>
          </p:nvCxnSpPr>
          <p:spPr>
            <a:xfrm>
              <a:off x="5150976" y="2585243"/>
              <a:ext cx="2895624" cy="0"/>
            </a:xfrm>
            <a:prstGeom prst="straightConnector1">
              <a:avLst/>
            </a:prstGeom>
            <a:noFill/>
            <a:ln w="9525" cap="flat" cmpd="sng">
              <a:solidFill>
                <a:srgbClr val="F55C21"/>
              </a:solidFill>
              <a:prstDash val="dash"/>
              <a:round/>
              <a:headEnd type="diamond" w="lg" len="lg"/>
              <a:tailEnd type="none" w="lg" len="lg"/>
            </a:ln>
          </p:spPr>
        </p:cxnSp>
      </p:grpSp>
      <p:sp>
        <p:nvSpPr>
          <p:cNvPr id="74" name="Shape 249">
            <a:extLst>
              <a:ext uri="{FF2B5EF4-FFF2-40B4-BE49-F238E27FC236}">
                <a16:creationId xmlns:a16="http://schemas.microsoft.com/office/drawing/2014/main" id="{378083C9-D029-486A-986E-846C39BCCD45}"/>
              </a:ext>
            </a:extLst>
          </p:cNvPr>
          <p:cNvSpPr/>
          <p:nvPr/>
        </p:nvSpPr>
        <p:spPr>
          <a:xfrm>
            <a:off x="801215" y="2945222"/>
            <a:ext cx="2167708" cy="553729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Regression</a:t>
            </a:r>
          </a:p>
        </p:txBody>
      </p:sp>
      <p:sp>
        <p:nvSpPr>
          <p:cNvPr id="75" name="Shape 249">
            <a:extLst>
              <a:ext uri="{FF2B5EF4-FFF2-40B4-BE49-F238E27FC236}">
                <a16:creationId xmlns:a16="http://schemas.microsoft.com/office/drawing/2014/main" id="{D8BC86D4-C533-49D9-ADDD-ACFF0C1D66E7}"/>
              </a:ext>
            </a:extLst>
          </p:cNvPr>
          <p:cNvSpPr/>
          <p:nvPr/>
        </p:nvSpPr>
        <p:spPr>
          <a:xfrm>
            <a:off x="3451570" y="2940664"/>
            <a:ext cx="2167708" cy="553729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R</a:t>
            </a:r>
            <a:r>
              <a:rPr lang="en-US" sz="1800" dirty="0" err="1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andom</a:t>
            </a:r>
            <a:r>
              <a:rPr lang="en-US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 Tree</a:t>
            </a:r>
            <a:endParaRPr lang="en" sz="1800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sp>
        <p:nvSpPr>
          <p:cNvPr id="76" name="Shape 249">
            <a:extLst>
              <a:ext uri="{FF2B5EF4-FFF2-40B4-BE49-F238E27FC236}">
                <a16:creationId xmlns:a16="http://schemas.microsoft.com/office/drawing/2014/main" id="{BF2F045F-B214-4D60-B5EA-10423483D930}"/>
              </a:ext>
            </a:extLst>
          </p:cNvPr>
          <p:cNvSpPr/>
          <p:nvPr/>
        </p:nvSpPr>
        <p:spPr>
          <a:xfrm>
            <a:off x="6175078" y="2944709"/>
            <a:ext cx="2167708" cy="553729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Neurel Network </a:t>
            </a:r>
          </a:p>
        </p:txBody>
      </p:sp>
      <p:cxnSp>
        <p:nvCxnSpPr>
          <p:cNvPr id="87" name="Shape 250">
            <a:extLst>
              <a:ext uri="{FF2B5EF4-FFF2-40B4-BE49-F238E27FC236}">
                <a16:creationId xmlns:a16="http://schemas.microsoft.com/office/drawing/2014/main" id="{8F0B2B0C-0B4C-4ACC-82AA-2C4CDD02EF4A}"/>
              </a:ext>
            </a:extLst>
          </p:cNvPr>
          <p:cNvCxnSpPr>
            <a:cxnSpLocks/>
            <a:stCxn id="75" idx="0"/>
            <a:endCxn id="39" idx="2"/>
          </p:cNvCxnSpPr>
          <p:nvPr/>
        </p:nvCxnSpPr>
        <p:spPr>
          <a:xfrm flipV="1">
            <a:off x="4535424" y="2612402"/>
            <a:ext cx="0" cy="328262"/>
          </a:xfrm>
          <a:prstGeom prst="straightConnector1">
            <a:avLst/>
          </a:prstGeom>
          <a:noFill/>
          <a:ln w="9525" cap="flat" cmpd="sng">
            <a:solidFill>
              <a:srgbClr val="F55C21"/>
            </a:solidFill>
            <a:prstDash val="dash"/>
            <a:round/>
            <a:headEnd type="diamond" w="lg" len="lg"/>
            <a:tailEnd type="diamond" w="lg" len="lg"/>
          </a:ln>
        </p:spPr>
      </p:cxn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9457575-E156-42D5-921F-6A74AEC8F432}"/>
              </a:ext>
            </a:extLst>
          </p:cNvPr>
          <p:cNvGrpSpPr/>
          <p:nvPr/>
        </p:nvGrpSpPr>
        <p:grpSpPr>
          <a:xfrm rot="16200000">
            <a:off x="6195926" y="1881704"/>
            <a:ext cx="332307" cy="1793704"/>
            <a:chOff x="5150976" y="1902565"/>
            <a:chExt cx="2895625" cy="682678"/>
          </a:xfrm>
        </p:grpSpPr>
        <p:cxnSp>
          <p:nvCxnSpPr>
            <p:cNvPr id="99" name="Shape 251">
              <a:extLst>
                <a:ext uri="{FF2B5EF4-FFF2-40B4-BE49-F238E27FC236}">
                  <a16:creationId xmlns:a16="http://schemas.microsoft.com/office/drawing/2014/main" id="{07FCEAC8-7B2F-416C-ACC1-0D0C04068E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6600" y="1902565"/>
              <a:ext cx="1" cy="682678"/>
            </a:xfrm>
            <a:prstGeom prst="straightConnector1">
              <a:avLst/>
            </a:prstGeom>
            <a:noFill/>
            <a:ln w="9525" cap="flat" cmpd="sng">
              <a:solidFill>
                <a:srgbClr val="F55C21"/>
              </a:solidFill>
              <a:prstDash val="dash"/>
              <a:round/>
              <a:headEnd type="diamond" w="lg" len="lg"/>
              <a:tailEnd type="none" w="lg" len="lg"/>
            </a:ln>
          </p:spPr>
        </p:cxnSp>
        <p:cxnSp>
          <p:nvCxnSpPr>
            <p:cNvPr id="100" name="Shape 251">
              <a:extLst>
                <a:ext uri="{FF2B5EF4-FFF2-40B4-BE49-F238E27FC236}">
                  <a16:creationId xmlns:a16="http://schemas.microsoft.com/office/drawing/2014/main" id="{9F1CA0D1-FDD2-4783-BDF0-388561EF721F}"/>
                </a:ext>
              </a:extLst>
            </p:cNvPr>
            <p:cNvCxnSpPr>
              <a:cxnSpLocks/>
            </p:cNvCxnSpPr>
            <p:nvPr/>
          </p:nvCxnSpPr>
          <p:spPr>
            <a:xfrm>
              <a:off x="5150976" y="2585243"/>
              <a:ext cx="2895624" cy="0"/>
            </a:xfrm>
            <a:prstGeom prst="straightConnector1">
              <a:avLst/>
            </a:prstGeom>
            <a:noFill/>
            <a:ln w="9525" cap="flat" cmpd="sng">
              <a:solidFill>
                <a:srgbClr val="F55C21"/>
              </a:solidFill>
              <a:prstDash val="dash"/>
              <a:round/>
              <a:headEnd type="diamond" w="lg" len="lg"/>
              <a:tailEnd type="none" w="lg" len="lg"/>
            </a:ln>
          </p:spPr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12755D6-67EE-4F7F-95E5-F481579BA51A}"/>
              </a:ext>
            </a:extLst>
          </p:cNvPr>
          <p:cNvGrpSpPr/>
          <p:nvPr/>
        </p:nvGrpSpPr>
        <p:grpSpPr>
          <a:xfrm rot="10800000">
            <a:off x="1818950" y="2612400"/>
            <a:ext cx="1780868" cy="328255"/>
            <a:chOff x="5150976" y="1902565"/>
            <a:chExt cx="2895625" cy="682678"/>
          </a:xfrm>
        </p:grpSpPr>
        <p:cxnSp>
          <p:nvCxnSpPr>
            <p:cNvPr id="102" name="Shape 251">
              <a:extLst>
                <a:ext uri="{FF2B5EF4-FFF2-40B4-BE49-F238E27FC236}">
                  <a16:creationId xmlns:a16="http://schemas.microsoft.com/office/drawing/2014/main" id="{4467923A-90AE-47A5-9D17-AED93E340A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6600" y="1902565"/>
              <a:ext cx="1" cy="682678"/>
            </a:xfrm>
            <a:prstGeom prst="straightConnector1">
              <a:avLst/>
            </a:prstGeom>
            <a:noFill/>
            <a:ln w="9525" cap="flat" cmpd="sng">
              <a:solidFill>
                <a:srgbClr val="F55C21"/>
              </a:solidFill>
              <a:prstDash val="dash"/>
              <a:round/>
              <a:headEnd type="diamond" w="lg" len="lg"/>
              <a:tailEnd type="none" w="lg" len="lg"/>
            </a:ln>
          </p:spPr>
        </p:cxnSp>
        <p:cxnSp>
          <p:nvCxnSpPr>
            <p:cNvPr id="103" name="Shape 251">
              <a:extLst>
                <a:ext uri="{FF2B5EF4-FFF2-40B4-BE49-F238E27FC236}">
                  <a16:creationId xmlns:a16="http://schemas.microsoft.com/office/drawing/2014/main" id="{10156CA7-F0B3-4C77-92E1-7FBEAE05F1C5}"/>
                </a:ext>
              </a:extLst>
            </p:cNvPr>
            <p:cNvCxnSpPr>
              <a:cxnSpLocks/>
            </p:cNvCxnSpPr>
            <p:nvPr/>
          </p:nvCxnSpPr>
          <p:spPr>
            <a:xfrm>
              <a:off x="5150976" y="2585243"/>
              <a:ext cx="2895624" cy="0"/>
            </a:xfrm>
            <a:prstGeom prst="straightConnector1">
              <a:avLst/>
            </a:prstGeom>
            <a:noFill/>
            <a:ln w="9525" cap="flat" cmpd="sng">
              <a:solidFill>
                <a:srgbClr val="F55C21"/>
              </a:solidFill>
              <a:prstDash val="dash"/>
              <a:round/>
              <a:headEnd type="diamond" w="lg" len="lg"/>
              <a:tailEnd type="none" w="lg" len="lg"/>
            </a:ln>
          </p:spPr>
        </p:cxnSp>
      </p:grpSp>
      <p:sp>
        <p:nvSpPr>
          <p:cNvPr id="104" name="Shape 249">
            <a:extLst>
              <a:ext uri="{FF2B5EF4-FFF2-40B4-BE49-F238E27FC236}">
                <a16:creationId xmlns:a16="http://schemas.microsoft.com/office/drawing/2014/main" id="{4DB8A8F5-6670-4A21-AFC1-70987EC4CEC8}"/>
              </a:ext>
            </a:extLst>
          </p:cNvPr>
          <p:cNvSpPr/>
          <p:nvPr/>
        </p:nvSpPr>
        <p:spPr>
          <a:xfrm>
            <a:off x="3312943" y="3910790"/>
            <a:ext cx="2455455" cy="553729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Evaluation&amp;</a:t>
            </a:r>
            <a:r>
              <a:rPr lang="en-US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Conclusion</a:t>
            </a:r>
            <a:endParaRPr lang="en" sz="1800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cxnSp>
        <p:nvCxnSpPr>
          <p:cNvPr id="105" name="Shape 250">
            <a:extLst>
              <a:ext uri="{FF2B5EF4-FFF2-40B4-BE49-F238E27FC236}">
                <a16:creationId xmlns:a16="http://schemas.microsoft.com/office/drawing/2014/main" id="{51F0D33A-A85D-49E7-943E-2D8D0D5DC3EF}"/>
              </a:ext>
            </a:extLst>
          </p:cNvPr>
          <p:cNvCxnSpPr>
            <a:cxnSpLocks/>
            <a:stCxn id="104" idx="0"/>
            <a:endCxn id="75" idx="2"/>
          </p:cNvCxnSpPr>
          <p:nvPr/>
        </p:nvCxnSpPr>
        <p:spPr>
          <a:xfrm flipH="1" flipV="1">
            <a:off x="4535424" y="3494393"/>
            <a:ext cx="5247" cy="416397"/>
          </a:xfrm>
          <a:prstGeom prst="straightConnector1">
            <a:avLst/>
          </a:prstGeom>
          <a:noFill/>
          <a:ln w="9525" cap="flat" cmpd="sng">
            <a:solidFill>
              <a:srgbClr val="F55C21"/>
            </a:solidFill>
            <a:prstDash val="dash"/>
            <a:round/>
            <a:headEnd type="diamond" w="lg" len="lg"/>
            <a:tailEnd type="diamond" w="lg" len="lg"/>
          </a:ln>
        </p:spPr>
      </p:cxn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CF2870D3-492E-4BD1-8C89-CC07502FD39D}"/>
              </a:ext>
            </a:extLst>
          </p:cNvPr>
          <p:cNvGrpSpPr/>
          <p:nvPr/>
        </p:nvGrpSpPr>
        <p:grpSpPr>
          <a:xfrm rot="5400000">
            <a:off x="2210963" y="3109512"/>
            <a:ext cx="707804" cy="1485665"/>
            <a:chOff x="5150976" y="1902565"/>
            <a:chExt cx="2895625" cy="682678"/>
          </a:xfrm>
        </p:grpSpPr>
        <p:cxnSp>
          <p:nvCxnSpPr>
            <p:cNvPr id="114" name="Shape 251">
              <a:extLst>
                <a:ext uri="{FF2B5EF4-FFF2-40B4-BE49-F238E27FC236}">
                  <a16:creationId xmlns:a16="http://schemas.microsoft.com/office/drawing/2014/main" id="{13BB4AC6-F9BE-4C9F-AFDE-39E349621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6600" y="1902565"/>
              <a:ext cx="1" cy="682678"/>
            </a:xfrm>
            <a:prstGeom prst="straightConnector1">
              <a:avLst/>
            </a:prstGeom>
            <a:noFill/>
            <a:ln w="9525" cap="flat" cmpd="sng">
              <a:solidFill>
                <a:srgbClr val="F55C21"/>
              </a:solidFill>
              <a:prstDash val="dash"/>
              <a:round/>
              <a:headEnd type="diamond" w="lg" len="lg"/>
              <a:tailEnd type="none" w="lg" len="lg"/>
            </a:ln>
          </p:spPr>
        </p:cxnSp>
        <p:cxnSp>
          <p:nvCxnSpPr>
            <p:cNvPr id="115" name="Shape 251">
              <a:extLst>
                <a:ext uri="{FF2B5EF4-FFF2-40B4-BE49-F238E27FC236}">
                  <a16:creationId xmlns:a16="http://schemas.microsoft.com/office/drawing/2014/main" id="{51B64044-8C3D-4974-B665-99B234528B64}"/>
                </a:ext>
              </a:extLst>
            </p:cNvPr>
            <p:cNvCxnSpPr>
              <a:cxnSpLocks/>
            </p:cNvCxnSpPr>
            <p:nvPr/>
          </p:nvCxnSpPr>
          <p:spPr>
            <a:xfrm>
              <a:off x="5150976" y="2585243"/>
              <a:ext cx="2895624" cy="0"/>
            </a:xfrm>
            <a:prstGeom prst="straightConnector1">
              <a:avLst/>
            </a:prstGeom>
            <a:noFill/>
            <a:ln w="9525" cap="flat" cmpd="sng">
              <a:solidFill>
                <a:srgbClr val="F55C21"/>
              </a:solidFill>
              <a:prstDash val="dash"/>
              <a:round/>
              <a:headEnd type="diamond" w="lg" len="lg"/>
              <a:tailEnd type="none" w="lg" len="lg"/>
            </a:ln>
          </p:spPr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614823EC-9259-4862-8AD3-6960F2FD2B29}"/>
              </a:ext>
            </a:extLst>
          </p:cNvPr>
          <p:cNvGrpSpPr/>
          <p:nvPr/>
        </p:nvGrpSpPr>
        <p:grpSpPr>
          <a:xfrm>
            <a:off x="5773642" y="3494393"/>
            <a:ext cx="1475173" cy="711853"/>
            <a:chOff x="5150976" y="1902565"/>
            <a:chExt cx="2895625" cy="682678"/>
          </a:xfrm>
        </p:grpSpPr>
        <p:cxnSp>
          <p:nvCxnSpPr>
            <p:cNvPr id="117" name="Shape 251">
              <a:extLst>
                <a:ext uri="{FF2B5EF4-FFF2-40B4-BE49-F238E27FC236}">
                  <a16:creationId xmlns:a16="http://schemas.microsoft.com/office/drawing/2014/main" id="{D633A356-9901-44F4-BE2C-03BC567032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6600" y="1902565"/>
              <a:ext cx="1" cy="682678"/>
            </a:xfrm>
            <a:prstGeom prst="straightConnector1">
              <a:avLst/>
            </a:prstGeom>
            <a:noFill/>
            <a:ln w="9525" cap="flat" cmpd="sng">
              <a:solidFill>
                <a:srgbClr val="F55C21"/>
              </a:solidFill>
              <a:prstDash val="dash"/>
              <a:round/>
              <a:headEnd type="diamond" w="lg" len="lg"/>
              <a:tailEnd type="none" w="lg" len="lg"/>
            </a:ln>
          </p:spPr>
        </p:cxnSp>
        <p:cxnSp>
          <p:nvCxnSpPr>
            <p:cNvPr id="118" name="Shape 251">
              <a:extLst>
                <a:ext uri="{FF2B5EF4-FFF2-40B4-BE49-F238E27FC236}">
                  <a16:creationId xmlns:a16="http://schemas.microsoft.com/office/drawing/2014/main" id="{B127E358-CD02-4EBD-8B4F-3602E733BF9B}"/>
                </a:ext>
              </a:extLst>
            </p:cNvPr>
            <p:cNvCxnSpPr>
              <a:cxnSpLocks/>
            </p:cNvCxnSpPr>
            <p:nvPr/>
          </p:nvCxnSpPr>
          <p:spPr>
            <a:xfrm>
              <a:off x="5150976" y="2585243"/>
              <a:ext cx="2895624" cy="0"/>
            </a:xfrm>
            <a:prstGeom prst="straightConnector1">
              <a:avLst/>
            </a:prstGeom>
            <a:noFill/>
            <a:ln w="9525" cap="flat" cmpd="sng">
              <a:solidFill>
                <a:srgbClr val="F55C21"/>
              </a:solidFill>
              <a:prstDash val="dash"/>
              <a:round/>
              <a:headEnd type="diamond" w="lg" len="lg"/>
              <a:tailEnd type="none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248" grpId="0" animBg="1"/>
      <p:bldP spid="249" grpId="0" animBg="1"/>
      <p:bldP spid="34" grpId="0" animBg="1"/>
      <p:bldP spid="39" grpId="0" animBg="1"/>
      <p:bldP spid="74" grpId="0" animBg="1"/>
      <p:bldP spid="75" grpId="0" animBg="1"/>
      <p:bldP spid="76" grpId="0" animBg="1"/>
      <p:bldP spid="10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674924" y="1823876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1.</a:t>
            </a:r>
            <a:r>
              <a:rPr lang="zh-CN" altLang="en-US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Neural</a:t>
            </a:r>
            <a:r>
              <a:rPr lang="zh-CN" altLang="en-US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r>
              <a:rPr lang="zh-CN" altLang="en-US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87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/>
              <a:t>N</a:t>
            </a:r>
            <a:r>
              <a:rPr lang="en-US" altLang="zh-CN" sz="2400" dirty="0"/>
              <a:t>eural network analysis</a:t>
            </a:r>
            <a:endParaRPr lang="en" sz="2400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Merged 24 attributes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Overall model accuracy 97.3%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Binning to 5 groups based on</a:t>
            </a: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     $20000 range. 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Good performance in category1</a:t>
            </a: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     category 2 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lang="en-US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lang="en-US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lang="en-US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lang="en" dirty="0"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646C94-E939-4CAB-9832-7D83092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691" y="0"/>
            <a:ext cx="3851767" cy="24060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9CC5B2-B9D9-4640-B524-7BE83818E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691" y="2361009"/>
            <a:ext cx="3851767" cy="22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0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DE2EB-5289-4B0B-A31A-0D2944C4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9" y="361375"/>
            <a:ext cx="4943834" cy="484625"/>
          </a:xfrm>
        </p:spPr>
        <p:txBody>
          <a:bodyPr/>
          <a:lstStyle/>
          <a:p>
            <a:r>
              <a:rPr lang="en-US" altLang="zh-CN" dirty="0"/>
              <a:t>Predict performance of each range of price</a:t>
            </a:r>
            <a:endParaRPr lang="zh-CN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0FB362-ABDE-41A0-965A-7A6793E43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599" y="1200150"/>
            <a:ext cx="3890241" cy="2946300"/>
          </a:xfrm>
        </p:spPr>
        <p:txBody>
          <a:bodyPr/>
          <a:lstStyle/>
          <a:p>
            <a:pPr marL="76200" lvl="0">
              <a:buNone/>
            </a:pPr>
            <a:r>
              <a:rPr lang="en-US" altLang="zh-CN" sz="2000" dirty="0"/>
              <a:t>Most important predictor of price is </a:t>
            </a:r>
            <a:r>
              <a:rPr lang="en-US" altLang="zh-CN" sz="2000" dirty="0" err="1"/>
              <a:t>powerPS</a:t>
            </a:r>
            <a:r>
              <a:rPr lang="en-US" altLang="zh-CN" sz="2000" dirty="0"/>
              <a:t> (300PS=223KW) followed by </a:t>
            </a:r>
            <a:r>
              <a:rPr lang="en-US" altLang="zh-CN" sz="2000" dirty="0" err="1"/>
              <a:t>yearofRegistration</a:t>
            </a:r>
            <a:r>
              <a:rPr lang="en-US" altLang="zh-CN" sz="2000" dirty="0"/>
              <a:t>(YOR) and then kilometer.</a:t>
            </a:r>
          </a:p>
          <a:p>
            <a:endParaRPr lang="en-US" altLang="zh-CN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FDD6AB-4D81-4185-845F-F9F0E000A7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76188D-CCDE-4B91-AB10-8657CA81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002" y="935142"/>
            <a:ext cx="3851767" cy="32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9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49B480-975D-4566-BE11-621F865A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1" y="361375"/>
            <a:ext cx="4409575" cy="549600"/>
          </a:xfrm>
        </p:spPr>
        <p:txBody>
          <a:bodyPr/>
          <a:lstStyle/>
          <a:p>
            <a:r>
              <a:rPr lang="en-US" altLang="zh-CN" dirty="0"/>
              <a:t> Price –</a:t>
            </a:r>
            <a:r>
              <a:rPr lang="en-US" altLang="zh-CN" dirty="0" err="1"/>
              <a:t>YearOfRegistration</a:t>
            </a:r>
            <a:r>
              <a:rPr lang="en-US" altLang="zh-CN" dirty="0"/>
              <a:t> analysis</a:t>
            </a:r>
            <a:endParaRPr lang="zh-CN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CE92B2-14CD-4BBB-A9D8-80ECFD1FB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Most category1 cars have the YOR between 1998-2010, while category2 cars are between 2010-2016. </a:t>
            </a:r>
          </a:p>
          <a:p>
            <a:r>
              <a:rPr lang="en-US" altLang="zh-CN" sz="2000" dirty="0"/>
              <a:t>Which means after 6 years of registration, the used car start to devaluate sharply. </a:t>
            </a:r>
            <a:endParaRPr lang="zh-CN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181C27-D7D8-4992-8701-D12496E58C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A13175-3C7A-4ADE-96EF-17C03D3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434" y="959721"/>
            <a:ext cx="4434707" cy="31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18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80097-F762-4515-A15A-A1FEDF0A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3" y="361375"/>
            <a:ext cx="3755428" cy="549600"/>
          </a:xfrm>
        </p:spPr>
        <p:txBody>
          <a:bodyPr/>
          <a:lstStyle/>
          <a:p>
            <a:r>
              <a:rPr lang="en-US" altLang="zh-CN" dirty="0"/>
              <a:t> Price-Kilometer analysis</a:t>
            </a:r>
            <a:endParaRPr lang="zh-CN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F905D9-0038-4EA0-9AD8-49F39F84B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almost 20000 kilometers, the value of used car will appear negative correlation with mileage.</a:t>
            </a:r>
            <a:endParaRPr lang="zh-CN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41E752-F30E-4874-8C9A-344BA92E70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DE70EE-1888-4F99-852C-F94285C6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772" y="1005309"/>
            <a:ext cx="4563640" cy="319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95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2342864" y="1791729"/>
            <a:ext cx="4971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2.</a:t>
            </a:r>
            <a:r>
              <a:rPr lang="zh-CN" altLang="en-US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Random</a:t>
            </a:r>
            <a:r>
              <a:rPr lang="zh-CN" altLang="en-US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Tree</a:t>
            </a:r>
            <a:r>
              <a:rPr lang="zh-CN" altLang="en-US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35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 dirty="0"/>
              <a:t>Random Trees Model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549600" y="1200151"/>
            <a:ext cx="7370907" cy="54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000" b="1" dirty="0"/>
              <a:t>Model Stream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5047-C72F-4B2C-AE14-2CCEA7A7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31" y="1842052"/>
            <a:ext cx="4803059" cy="20502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1374FAE-74A2-4A90-8256-1FFDA7F62476}"/>
              </a:ext>
            </a:extLst>
          </p:cNvPr>
          <p:cNvSpPr/>
          <p:nvPr/>
        </p:nvSpPr>
        <p:spPr>
          <a:xfrm>
            <a:off x="933673" y="2724148"/>
            <a:ext cx="354169" cy="36060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098823-400C-48DA-A4D1-CDDA16F894DB}"/>
              </a:ext>
            </a:extLst>
          </p:cNvPr>
          <p:cNvSpPr/>
          <p:nvPr/>
        </p:nvSpPr>
        <p:spPr>
          <a:xfrm>
            <a:off x="1927337" y="2750652"/>
            <a:ext cx="354169" cy="36060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hape 138">
            <a:extLst>
              <a:ext uri="{FF2B5EF4-FFF2-40B4-BE49-F238E27FC236}">
                <a16:creationId xmlns:a16="http://schemas.microsoft.com/office/drawing/2014/main" id="{2FABE468-4681-49FF-B8DA-86CE3E7FA7D0}"/>
              </a:ext>
            </a:extLst>
          </p:cNvPr>
          <p:cNvSpPr txBox="1">
            <a:spLocks/>
          </p:cNvSpPr>
          <p:nvPr/>
        </p:nvSpPr>
        <p:spPr>
          <a:xfrm>
            <a:off x="4738437" y="1387847"/>
            <a:ext cx="3783585" cy="18885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76200">
              <a:buFont typeface="Encode Sans ExtraLight"/>
              <a:buNone/>
            </a:pPr>
            <a:r>
              <a:rPr lang="en-US" sz="1400" b="1" dirty="0"/>
              <a:t>        </a:t>
            </a:r>
          </a:p>
          <a:p>
            <a:pPr marL="76200">
              <a:buFont typeface="Encode Sans ExtraLight"/>
              <a:buNone/>
            </a:pPr>
            <a:r>
              <a:rPr lang="en-US" sz="1400" b="1" dirty="0"/>
              <a:t>        Divide price into 5 clusters</a:t>
            </a:r>
          </a:p>
          <a:p>
            <a:pPr marL="76200">
              <a:buFont typeface="Encode Sans ExtraLight"/>
              <a:buNone/>
            </a:pPr>
            <a:r>
              <a:rPr lang="en-US" sz="1400" b="1" dirty="0"/>
              <a:t>       Category 1:          &gt;= 501	&lt; 20383</a:t>
            </a:r>
          </a:p>
          <a:p>
            <a:pPr marL="76200">
              <a:buFont typeface="Encode Sans ExtraLight"/>
              <a:buNone/>
            </a:pPr>
            <a:r>
              <a:rPr lang="en-US" sz="1400" b="1" dirty="0"/>
              <a:t>       Category 2:         &gt;= 20383	&lt; 40265</a:t>
            </a:r>
          </a:p>
          <a:p>
            <a:pPr marL="76200">
              <a:buFont typeface="Encode Sans ExtraLight"/>
              <a:buNone/>
            </a:pPr>
            <a:r>
              <a:rPr lang="en-US" sz="1400" b="1" dirty="0"/>
              <a:t>       Category 3:         &gt;= 40265	&lt; 60147</a:t>
            </a:r>
          </a:p>
          <a:p>
            <a:pPr marL="76200">
              <a:buFont typeface="Encode Sans ExtraLight"/>
              <a:buNone/>
            </a:pPr>
            <a:r>
              <a:rPr lang="en-US" sz="1400" b="1" dirty="0"/>
              <a:t>       Category 4:         &gt;= 60147	&lt; 80029</a:t>
            </a:r>
          </a:p>
          <a:p>
            <a:pPr marL="76200">
              <a:buFont typeface="Encode Sans ExtraLight"/>
              <a:buNone/>
            </a:pPr>
            <a:r>
              <a:rPr lang="en-US" sz="1400" b="1" dirty="0"/>
              <a:t>       Category 5:         &gt;= 80029	&lt;= 99911</a:t>
            </a:r>
          </a:p>
          <a:p>
            <a:pPr marL="76200">
              <a:buFont typeface="Encode Sans ExtraLight"/>
              <a:buNone/>
            </a:pPr>
            <a:endParaRPr lang="en-US" sz="1400" b="1" dirty="0"/>
          </a:p>
          <a:p>
            <a:pPr marL="76200">
              <a:buFont typeface="Encode Sans ExtraLight"/>
              <a:buNone/>
            </a:pPr>
            <a:endParaRPr lang="en-US" sz="1400" b="1" dirty="0"/>
          </a:p>
          <a:p>
            <a:pPr marL="76200">
              <a:buFont typeface="Encode Sans ExtraLight"/>
              <a:buNone/>
            </a:pPr>
            <a:r>
              <a:rPr lang="en-US" sz="1400" b="1" dirty="0"/>
              <a:t>        </a:t>
            </a:r>
          </a:p>
          <a:p>
            <a:pPr marL="76200">
              <a:buFont typeface="Encode Sans ExtraLight"/>
              <a:buNone/>
            </a:pPr>
            <a:endParaRPr lang="en-US" sz="1400" b="1" dirty="0"/>
          </a:p>
          <a:p>
            <a:pPr marL="76200">
              <a:buFont typeface="Encode Sans ExtraLight"/>
              <a:buNone/>
            </a:pPr>
            <a:endParaRPr 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4AB54-DC42-4E57-A3D4-16DD2AFE9A4B}"/>
              </a:ext>
            </a:extLst>
          </p:cNvPr>
          <p:cNvSpPr txBox="1"/>
          <p:nvPr/>
        </p:nvSpPr>
        <p:spPr>
          <a:xfrm>
            <a:off x="8387068" y="2260937"/>
            <a:ext cx="9490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DF4507"/>
                </a:highlight>
              </a:rPr>
              <a:t>Price Increase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EE96459-9214-485E-8304-2DB8CC10601D}"/>
              </a:ext>
            </a:extLst>
          </p:cNvPr>
          <p:cNvSpPr/>
          <p:nvPr/>
        </p:nvSpPr>
        <p:spPr>
          <a:xfrm rot="5400000">
            <a:off x="7474093" y="2520291"/>
            <a:ext cx="1769763" cy="207368"/>
          </a:xfrm>
          <a:prstGeom prst="rightArrow">
            <a:avLst/>
          </a:prstGeom>
          <a:solidFill>
            <a:srgbClr val="DF4507"/>
          </a:solidFill>
          <a:ln>
            <a:solidFill>
              <a:srgbClr val="DF4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91BC39-A9CD-4996-A2B4-16290DAAAEE6}"/>
              </a:ext>
            </a:extLst>
          </p:cNvPr>
          <p:cNvCxnSpPr>
            <a:cxnSpLocks/>
          </p:cNvCxnSpPr>
          <p:nvPr/>
        </p:nvCxnSpPr>
        <p:spPr>
          <a:xfrm flipV="1">
            <a:off x="2281506" y="1905390"/>
            <a:ext cx="2978862" cy="9619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72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3" grpId="0"/>
      <p:bldP spid="17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600" dirty="0"/>
              <a:t>Random Trees Model</a:t>
            </a:r>
            <a:endParaRPr lang="en" sz="2600" dirty="0"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F51834-03A6-419F-AAEB-B37F73B8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947" y="361375"/>
            <a:ext cx="4195453" cy="3723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7011C7-1405-4625-8F63-77EDA8569559}"/>
                  </a:ext>
                </a:extLst>
              </p:cNvPr>
              <p:cNvSpPr txBox="1"/>
              <p:nvPr/>
            </p:nvSpPr>
            <p:spPr>
              <a:xfrm>
                <a:off x="654726" y="3741330"/>
                <a:ext cx="716065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Gaussian Weighting: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𝐸𝑥𝑝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(−(((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𝐷𝑎𝑦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𝑠𝑒𝑙𝑙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𝑀𝑒𝑎𝑛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𝐷𝑎𝑦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𝑆𝑒𝑙𝑙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))/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𝑆𝐷𝐸𝑉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𝐷𝑎𝑦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𝑠𝑒𝑙𝑙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7011C7-1405-4625-8F63-77EDA8569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6" y="3741330"/>
                <a:ext cx="7160653" cy="738664"/>
              </a:xfrm>
              <a:prstGeom prst="rect">
                <a:avLst/>
              </a:prstGeom>
              <a:blipFill>
                <a:blip r:embed="rId4"/>
                <a:stretch>
                  <a:fillRect l="-255" t="-1653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BC32005D-8D8D-43FC-80A2-689867647AE6}"/>
              </a:ext>
            </a:extLst>
          </p:cNvPr>
          <p:cNvSpPr/>
          <p:nvPr/>
        </p:nvSpPr>
        <p:spPr>
          <a:xfrm>
            <a:off x="6791158" y="3812282"/>
            <a:ext cx="328411" cy="348414"/>
          </a:xfrm>
          <a:prstGeom prst="downArrow">
            <a:avLst/>
          </a:prstGeom>
          <a:solidFill>
            <a:srgbClr val="DF4507"/>
          </a:solidFill>
          <a:ln>
            <a:solidFill>
              <a:srgbClr val="DF4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F450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7A4F9E-8282-4B34-9102-1AF31CE933D9}"/>
              </a:ext>
            </a:extLst>
          </p:cNvPr>
          <p:cNvSpPr/>
          <p:nvPr/>
        </p:nvSpPr>
        <p:spPr>
          <a:xfrm>
            <a:off x="6828704" y="3538715"/>
            <a:ext cx="1416676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D4130-9A32-4926-830A-19B9A5B42F02}"/>
              </a:ext>
            </a:extLst>
          </p:cNvPr>
          <p:cNvSpPr txBox="1"/>
          <p:nvPr/>
        </p:nvSpPr>
        <p:spPr>
          <a:xfrm>
            <a:off x="437321" y="1660281"/>
            <a:ext cx="29976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Day for Sell</a:t>
            </a:r>
            <a:endParaRPr lang="en-US" dirty="0"/>
          </a:p>
          <a:p>
            <a:endParaRPr lang="en-US" dirty="0"/>
          </a:p>
          <a:p>
            <a:r>
              <a:rPr lang="en-US" sz="1600" dirty="0">
                <a:solidFill>
                  <a:schemeClr val="bg1"/>
                </a:solidFill>
              </a:rPr>
              <a:t>Sale in Short time  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 too cheap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Sale in long time  too expensive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600" dirty="0"/>
              <a:t>Random Trees Model</a:t>
            </a:r>
            <a:endParaRPr lang="en" sz="2600" dirty="0"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 dirty="0"/>
          </a:p>
        </p:txBody>
      </p:sp>
      <p:sp>
        <p:nvSpPr>
          <p:cNvPr id="9" name="Shape 138">
            <a:extLst>
              <a:ext uri="{FF2B5EF4-FFF2-40B4-BE49-F238E27FC236}">
                <a16:creationId xmlns:a16="http://schemas.microsoft.com/office/drawing/2014/main" id="{F9140396-F7BE-4906-81A3-7FDAFC8E9F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850" y="910974"/>
            <a:ext cx="7497000" cy="226159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b="1" dirty="0"/>
              <a:t>Results</a:t>
            </a: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/>
              <a:t>       </a:t>
            </a: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/>
              <a:t>       </a:t>
            </a: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/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/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/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/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/>
              <a:t>     </a:t>
            </a: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/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400" b="1" dirty="0"/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 b="1" dirty="0"/>
              <a:t>        </a:t>
            </a: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400" b="1" dirty="0"/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6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173F40-EC48-47BC-B43E-3131049010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06590" y="1439180"/>
          <a:ext cx="6065520" cy="2265139"/>
        </p:xfrm>
        <a:graphic>
          <a:graphicData uri="http://schemas.openxmlformats.org/drawingml/2006/table">
            <a:tbl>
              <a:tblPr firstRow="1" bandRow="1">
                <a:tableStyleId>{A992F484-FB35-4B62-B4C2-E1B698EE5342}</a:tableStyleId>
              </a:tblPr>
              <a:tblGrid>
                <a:gridCol w="2162491">
                  <a:extLst>
                    <a:ext uri="{9D8B030D-6E8A-4147-A177-3AD203B41FA5}">
                      <a16:colId xmlns:a16="http://schemas.microsoft.com/office/drawing/2014/main" val="1130202278"/>
                    </a:ext>
                  </a:extLst>
                </a:gridCol>
                <a:gridCol w="1881189">
                  <a:extLst>
                    <a:ext uri="{9D8B030D-6E8A-4147-A177-3AD203B41FA5}">
                      <a16:colId xmlns:a16="http://schemas.microsoft.com/office/drawing/2014/main" val="1653267194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1644503469"/>
                    </a:ext>
                  </a:extLst>
                </a:gridCol>
              </a:tblGrid>
              <a:tr h="699081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With weight taken into analysis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Without weight taken into analysis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756228"/>
                  </a:ext>
                </a:extLst>
              </a:tr>
              <a:tr h="4926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Overall accuracy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87.5%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87%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6849"/>
                  </a:ext>
                </a:extLst>
              </a:tr>
              <a:tr h="986938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Top 3 Predictor importance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1. Brand  2.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PowerPS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 3. Kilometer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1. Brand  2. Vehicle  3.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PowerPS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783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86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ctrTitle" idx="4294967295"/>
          </p:nvPr>
        </p:nvSpPr>
        <p:spPr>
          <a:xfrm>
            <a:off x="762000" y="440350"/>
            <a:ext cx="43737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>
                <a:solidFill>
                  <a:srgbClr val="F55C21"/>
                </a:solidFill>
              </a:rPr>
              <a:t>HELLO!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4294967295"/>
          </p:nvPr>
        </p:nvSpPr>
        <p:spPr>
          <a:xfrm>
            <a:off x="762000" y="1655999"/>
            <a:ext cx="4373700" cy="31345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</a:t>
            </a:r>
            <a:r>
              <a:rPr lang="en" dirty="0"/>
              <a:t>E ARE HERE </a:t>
            </a:r>
            <a:r>
              <a:rPr lang="en-US" dirty="0"/>
              <a:t>TO TELL YOU:</a:t>
            </a:r>
            <a:r>
              <a:rPr lang="en" dirty="0">
                <a:solidFill>
                  <a:srgbClr val="FFFFFF"/>
                </a:solidFill>
              </a:rPr>
              <a:t> 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altLang="zh-CN" dirty="0"/>
              <a:t>H</a:t>
            </a:r>
            <a:r>
              <a:rPr lang="en-US" altLang="zh-CN" dirty="0"/>
              <a:t>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buy a used car in a smart way?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altLang="zh-CN" dirty="0"/>
              <a:t>H</a:t>
            </a:r>
            <a:r>
              <a:rPr lang="en-US" altLang="zh-CN" dirty="0"/>
              <a:t>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sell your car in a smart way?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2DEE95-A26C-4932-8E5F-64EA0E56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00" y="0"/>
            <a:ext cx="4373700" cy="459385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87A7A88-17C7-48AE-ACF8-930DB35B783D}"/>
              </a:ext>
            </a:extLst>
          </p:cNvPr>
          <p:cNvGrpSpPr/>
          <p:nvPr/>
        </p:nvGrpSpPr>
        <p:grpSpPr>
          <a:xfrm>
            <a:off x="451482" y="2261213"/>
            <a:ext cx="316518" cy="1126868"/>
            <a:chOff x="451482" y="2261213"/>
            <a:chExt cx="316518" cy="1126868"/>
          </a:xfrm>
        </p:grpSpPr>
        <p:sp>
          <p:nvSpPr>
            <p:cNvPr id="11" name="Shape 547">
              <a:extLst>
                <a:ext uri="{FF2B5EF4-FFF2-40B4-BE49-F238E27FC236}">
                  <a16:creationId xmlns:a16="http://schemas.microsoft.com/office/drawing/2014/main" id="{4E39B63C-0854-4782-B31A-D5327D9E029F}"/>
                </a:ext>
              </a:extLst>
            </p:cNvPr>
            <p:cNvSpPr/>
            <p:nvPr/>
          </p:nvSpPr>
          <p:spPr>
            <a:xfrm>
              <a:off x="451482" y="2261213"/>
              <a:ext cx="310518" cy="310537"/>
            </a:xfrm>
            <a:custGeom>
              <a:avLst/>
              <a:gdLst/>
              <a:ahLst/>
              <a:cxnLst/>
              <a:rect l="0" t="0" r="0" b="0"/>
              <a:pathLst>
                <a:path w="16266" h="16267" extrusionOk="0">
                  <a:moveTo>
                    <a:pt x="11503" y="5349"/>
                  </a:moveTo>
                  <a:lnTo>
                    <a:pt x="11650" y="5398"/>
                  </a:lnTo>
                  <a:lnTo>
                    <a:pt x="11796" y="5447"/>
                  </a:lnTo>
                  <a:lnTo>
                    <a:pt x="11919" y="5545"/>
                  </a:lnTo>
                  <a:lnTo>
                    <a:pt x="12065" y="5691"/>
                  </a:lnTo>
                  <a:lnTo>
                    <a:pt x="12163" y="5838"/>
                  </a:lnTo>
                  <a:lnTo>
                    <a:pt x="12212" y="6033"/>
                  </a:lnTo>
                  <a:lnTo>
                    <a:pt x="12236" y="6229"/>
                  </a:lnTo>
                  <a:lnTo>
                    <a:pt x="12236" y="6375"/>
                  </a:lnTo>
                  <a:lnTo>
                    <a:pt x="12187" y="6522"/>
                  </a:lnTo>
                  <a:lnTo>
                    <a:pt x="12138" y="6644"/>
                  </a:lnTo>
                  <a:lnTo>
                    <a:pt x="12041" y="6766"/>
                  </a:lnTo>
                  <a:lnTo>
                    <a:pt x="7938" y="10893"/>
                  </a:lnTo>
                  <a:lnTo>
                    <a:pt x="7816" y="11015"/>
                  </a:lnTo>
                  <a:lnTo>
                    <a:pt x="7645" y="11113"/>
                  </a:lnTo>
                  <a:lnTo>
                    <a:pt x="7474" y="11186"/>
                  </a:lnTo>
                  <a:lnTo>
                    <a:pt x="7303" y="11211"/>
                  </a:lnTo>
                  <a:lnTo>
                    <a:pt x="7083" y="11211"/>
                  </a:lnTo>
                  <a:lnTo>
                    <a:pt x="6912" y="11162"/>
                  </a:lnTo>
                  <a:lnTo>
                    <a:pt x="6765" y="11064"/>
                  </a:lnTo>
                  <a:lnTo>
                    <a:pt x="6619" y="10967"/>
                  </a:lnTo>
                  <a:lnTo>
                    <a:pt x="4567" y="8915"/>
                  </a:lnTo>
                  <a:lnTo>
                    <a:pt x="4470" y="8769"/>
                  </a:lnTo>
                  <a:lnTo>
                    <a:pt x="4372" y="8622"/>
                  </a:lnTo>
                  <a:lnTo>
                    <a:pt x="4323" y="8451"/>
                  </a:lnTo>
                  <a:lnTo>
                    <a:pt x="4323" y="8280"/>
                  </a:lnTo>
                  <a:lnTo>
                    <a:pt x="4323" y="8109"/>
                  </a:lnTo>
                  <a:lnTo>
                    <a:pt x="4372" y="7938"/>
                  </a:lnTo>
                  <a:lnTo>
                    <a:pt x="4470" y="7792"/>
                  </a:lnTo>
                  <a:lnTo>
                    <a:pt x="4567" y="7670"/>
                  </a:lnTo>
                  <a:lnTo>
                    <a:pt x="4714" y="7547"/>
                  </a:lnTo>
                  <a:lnTo>
                    <a:pt x="4860" y="7474"/>
                  </a:lnTo>
                  <a:lnTo>
                    <a:pt x="5031" y="7425"/>
                  </a:lnTo>
                  <a:lnTo>
                    <a:pt x="5202" y="7401"/>
                  </a:lnTo>
                  <a:lnTo>
                    <a:pt x="5373" y="7425"/>
                  </a:lnTo>
                  <a:lnTo>
                    <a:pt x="5520" y="7474"/>
                  </a:lnTo>
                  <a:lnTo>
                    <a:pt x="5691" y="7547"/>
                  </a:lnTo>
                  <a:lnTo>
                    <a:pt x="5813" y="7670"/>
                  </a:lnTo>
                  <a:lnTo>
                    <a:pt x="7181" y="9013"/>
                  </a:lnTo>
                  <a:lnTo>
                    <a:pt x="10673" y="5667"/>
                  </a:lnTo>
                  <a:lnTo>
                    <a:pt x="10820" y="5520"/>
                  </a:lnTo>
                  <a:lnTo>
                    <a:pt x="10991" y="5423"/>
                  </a:lnTo>
                  <a:lnTo>
                    <a:pt x="11161" y="5374"/>
                  </a:lnTo>
                  <a:lnTo>
                    <a:pt x="11357" y="5349"/>
                  </a:lnTo>
                  <a:close/>
                  <a:moveTo>
                    <a:pt x="7718" y="1"/>
                  </a:moveTo>
                  <a:lnTo>
                    <a:pt x="7303" y="50"/>
                  </a:lnTo>
                  <a:lnTo>
                    <a:pt x="6887" y="98"/>
                  </a:lnTo>
                  <a:lnTo>
                    <a:pt x="6497" y="172"/>
                  </a:lnTo>
                  <a:lnTo>
                    <a:pt x="6106" y="245"/>
                  </a:lnTo>
                  <a:lnTo>
                    <a:pt x="5715" y="367"/>
                  </a:lnTo>
                  <a:lnTo>
                    <a:pt x="5349" y="489"/>
                  </a:lnTo>
                  <a:lnTo>
                    <a:pt x="4958" y="636"/>
                  </a:lnTo>
                  <a:lnTo>
                    <a:pt x="4616" y="807"/>
                  </a:lnTo>
                  <a:lnTo>
                    <a:pt x="4250" y="978"/>
                  </a:lnTo>
                  <a:lnTo>
                    <a:pt x="3908" y="1173"/>
                  </a:lnTo>
                  <a:lnTo>
                    <a:pt x="3590" y="1393"/>
                  </a:lnTo>
                  <a:lnTo>
                    <a:pt x="3273" y="1613"/>
                  </a:lnTo>
                  <a:lnTo>
                    <a:pt x="2955" y="1857"/>
                  </a:lnTo>
                  <a:lnTo>
                    <a:pt x="2662" y="2125"/>
                  </a:lnTo>
                  <a:lnTo>
                    <a:pt x="2394" y="2394"/>
                  </a:lnTo>
                  <a:lnTo>
                    <a:pt x="2125" y="2663"/>
                  </a:lnTo>
                  <a:lnTo>
                    <a:pt x="1856" y="2956"/>
                  </a:lnTo>
                  <a:lnTo>
                    <a:pt x="1612" y="3273"/>
                  </a:lnTo>
                  <a:lnTo>
                    <a:pt x="1392" y="3591"/>
                  </a:lnTo>
                  <a:lnTo>
                    <a:pt x="1172" y="3908"/>
                  </a:lnTo>
                  <a:lnTo>
                    <a:pt x="977" y="4250"/>
                  </a:lnTo>
                  <a:lnTo>
                    <a:pt x="806" y="4617"/>
                  </a:lnTo>
                  <a:lnTo>
                    <a:pt x="635" y="4959"/>
                  </a:lnTo>
                  <a:lnTo>
                    <a:pt x="489" y="5349"/>
                  </a:lnTo>
                  <a:lnTo>
                    <a:pt x="366" y="5716"/>
                  </a:lnTo>
                  <a:lnTo>
                    <a:pt x="244" y="6106"/>
                  </a:lnTo>
                  <a:lnTo>
                    <a:pt x="171" y="6497"/>
                  </a:lnTo>
                  <a:lnTo>
                    <a:pt x="98" y="6888"/>
                  </a:lnTo>
                  <a:lnTo>
                    <a:pt x="49" y="7303"/>
                  </a:lnTo>
                  <a:lnTo>
                    <a:pt x="0" y="7718"/>
                  </a:lnTo>
                  <a:lnTo>
                    <a:pt x="0" y="8134"/>
                  </a:lnTo>
                  <a:lnTo>
                    <a:pt x="0" y="8549"/>
                  </a:lnTo>
                  <a:lnTo>
                    <a:pt x="49" y="8964"/>
                  </a:lnTo>
                  <a:lnTo>
                    <a:pt x="98" y="9379"/>
                  </a:lnTo>
                  <a:lnTo>
                    <a:pt x="171" y="9770"/>
                  </a:lnTo>
                  <a:lnTo>
                    <a:pt x="244" y="10161"/>
                  </a:lnTo>
                  <a:lnTo>
                    <a:pt x="366" y="10551"/>
                  </a:lnTo>
                  <a:lnTo>
                    <a:pt x="489" y="10918"/>
                  </a:lnTo>
                  <a:lnTo>
                    <a:pt x="635" y="11309"/>
                  </a:lnTo>
                  <a:lnTo>
                    <a:pt x="806" y="11650"/>
                  </a:lnTo>
                  <a:lnTo>
                    <a:pt x="977" y="12017"/>
                  </a:lnTo>
                  <a:lnTo>
                    <a:pt x="1172" y="12359"/>
                  </a:lnTo>
                  <a:lnTo>
                    <a:pt x="1392" y="12676"/>
                  </a:lnTo>
                  <a:lnTo>
                    <a:pt x="1612" y="12994"/>
                  </a:lnTo>
                  <a:lnTo>
                    <a:pt x="1856" y="13311"/>
                  </a:lnTo>
                  <a:lnTo>
                    <a:pt x="2125" y="13604"/>
                  </a:lnTo>
                  <a:lnTo>
                    <a:pt x="2394" y="13873"/>
                  </a:lnTo>
                  <a:lnTo>
                    <a:pt x="2662" y="14142"/>
                  </a:lnTo>
                  <a:lnTo>
                    <a:pt x="2955" y="14410"/>
                  </a:lnTo>
                  <a:lnTo>
                    <a:pt x="3273" y="14655"/>
                  </a:lnTo>
                  <a:lnTo>
                    <a:pt x="3590" y="14874"/>
                  </a:lnTo>
                  <a:lnTo>
                    <a:pt x="3908" y="15094"/>
                  </a:lnTo>
                  <a:lnTo>
                    <a:pt x="4250" y="15290"/>
                  </a:lnTo>
                  <a:lnTo>
                    <a:pt x="4616" y="15460"/>
                  </a:lnTo>
                  <a:lnTo>
                    <a:pt x="4958" y="15631"/>
                  </a:lnTo>
                  <a:lnTo>
                    <a:pt x="5349" y="15778"/>
                  </a:lnTo>
                  <a:lnTo>
                    <a:pt x="5715" y="15900"/>
                  </a:lnTo>
                  <a:lnTo>
                    <a:pt x="6106" y="16022"/>
                  </a:lnTo>
                  <a:lnTo>
                    <a:pt x="6497" y="16095"/>
                  </a:lnTo>
                  <a:lnTo>
                    <a:pt x="6887" y="16169"/>
                  </a:lnTo>
                  <a:lnTo>
                    <a:pt x="7303" y="16218"/>
                  </a:lnTo>
                  <a:lnTo>
                    <a:pt x="7718" y="16266"/>
                  </a:lnTo>
                  <a:lnTo>
                    <a:pt x="8548" y="16266"/>
                  </a:lnTo>
                  <a:lnTo>
                    <a:pt x="8963" y="16218"/>
                  </a:lnTo>
                  <a:lnTo>
                    <a:pt x="9379" y="16169"/>
                  </a:lnTo>
                  <a:lnTo>
                    <a:pt x="9769" y="16095"/>
                  </a:lnTo>
                  <a:lnTo>
                    <a:pt x="10160" y="16022"/>
                  </a:lnTo>
                  <a:lnTo>
                    <a:pt x="10551" y="15900"/>
                  </a:lnTo>
                  <a:lnTo>
                    <a:pt x="10942" y="15778"/>
                  </a:lnTo>
                  <a:lnTo>
                    <a:pt x="11308" y="15631"/>
                  </a:lnTo>
                  <a:lnTo>
                    <a:pt x="11650" y="15460"/>
                  </a:lnTo>
                  <a:lnTo>
                    <a:pt x="12016" y="15290"/>
                  </a:lnTo>
                  <a:lnTo>
                    <a:pt x="12358" y="15094"/>
                  </a:lnTo>
                  <a:lnTo>
                    <a:pt x="12676" y="14874"/>
                  </a:lnTo>
                  <a:lnTo>
                    <a:pt x="12993" y="14655"/>
                  </a:lnTo>
                  <a:lnTo>
                    <a:pt x="13311" y="14410"/>
                  </a:lnTo>
                  <a:lnTo>
                    <a:pt x="13604" y="14142"/>
                  </a:lnTo>
                  <a:lnTo>
                    <a:pt x="13872" y="13873"/>
                  </a:lnTo>
                  <a:lnTo>
                    <a:pt x="14166" y="13604"/>
                  </a:lnTo>
                  <a:lnTo>
                    <a:pt x="14410" y="13311"/>
                  </a:lnTo>
                  <a:lnTo>
                    <a:pt x="14654" y="12994"/>
                  </a:lnTo>
                  <a:lnTo>
                    <a:pt x="14874" y="12676"/>
                  </a:lnTo>
                  <a:lnTo>
                    <a:pt x="15094" y="12359"/>
                  </a:lnTo>
                  <a:lnTo>
                    <a:pt x="15289" y="12017"/>
                  </a:lnTo>
                  <a:lnTo>
                    <a:pt x="15460" y="11650"/>
                  </a:lnTo>
                  <a:lnTo>
                    <a:pt x="15631" y="11309"/>
                  </a:lnTo>
                  <a:lnTo>
                    <a:pt x="15777" y="10918"/>
                  </a:lnTo>
                  <a:lnTo>
                    <a:pt x="15900" y="10551"/>
                  </a:lnTo>
                  <a:lnTo>
                    <a:pt x="16022" y="10161"/>
                  </a:lnTo>
                  <a:lnTo>
                    <a:pt x="16095" y="9770"/>
                  </a:lnTo>
                  <a:lnTo>
                    <a:pt x="16168" y="9379"/>
                  </a:lnTo>
                  <a:lnTo>
                    <a:pt x="16217" y="8964"/>
                  </a:lnTo>
                  <a:lnTo>
                    <a:pt x="16266" y="8549"/>
                  </a:lnTo>
                  <a:lnTo>
                    <a:pt x="16266" y="8134"/>
                  </a:lnTo>
                  <a:lnTo>
                    <a:pt x="16266" y="7718"/>
                  </a:lnTo>
                  <a:lnTo>
                    <a:pt x="16217" y="7303"/>
                  </a:lnTo>
                  <a:lnTo>
                    <a:pt x="16168" y="6888"/>
                  </a:lnTo>
                  <a:lnTo>
                    <a:pt x="16095" y="6497"/>
                  </a:lnTo>
                  <a:lnTo>
                    <a:pt x="16022" y="6106"/>
                  </a:lnTo>
                  <a:lnTo>
                    <a:pt x="15900" y="5716"/>
                  </a:lnTo>
                  <a:lnTo>
                    <a:pt x="15777" y="5349"/>
                  </a:lnTo>
                  <a:lnTo>
                    <a:pt x="15631" y="4959"/>
                  </a:lnTo>
                  <a:lnTo>
                    <a:pt x="15460" y="4617"/>
                  </a:lnTo>
                  <a:lnTo>
                    <a:pt x="15289" y="4250"/>
                  </a:lnTo>
                  <a:lnTo>
                    <a:pt x="15094" y="3908"/>
                  </a:lnTo>
                  <a:lnTo>
                    <a:pt x="14874" y="3591"/>
                  </a:lnTo>
                  <a:lnTo>
                    <a:pt x="14654" y="3273"/>
                  </a:lnTo>
                  <a:lnTo>
                    <a:pt x="14410" y="2956"/>
                  </a:lnTo>
                  <a:lnTo>
                    <a:pt x="14166" y="2663"/>
                  </a:lnTo>
                  <a:lnTo>
                    <a:pt x="13872" y="2394"/>
                  </a:lnTo>
                  <a:lnTo>
                    <a:pt x="13604" y="2125"/>
                  </a:lnTo>
                  <a:lnTo>
                    <a:pt x="13311" y="1857"/>
                  </a:lnTo>
                  <a:lnTo>
                    <a:pt x="12993" y="1613"/>
                  </a:lnTo>
                  <a:lnTo>
                    <a:pt x="12676" y="1393"/>
                  </a:lnTo>
                  <a:lnTo>
                    <a:pt x="12358" y="1173"/>
                  </a:lnTo>
                  <a:lnTo>
                    <a:pt x="12016" y="978"/>
                  </a:lnTo>
                  <a:lnTo>
                    <a:pt x="11650" y="807"/>
                  </a:lnTo>
                  <a:lnTo>
                    <a:pt x="11308" y="636"/>
                  </a:lnTo>
                  <a:lnTo>
                    <a:pt x="10942" y="489"/>
                  </a:lnTo>
                  <a:lnTo>
                    <a:pt x="10551" y="367"/>
                  </a:lnTo>
                  <a:lnTo>
                    <a:pt x="10160" y="245"/>
                  </a:lnTo>
                  <a:lnTo>
                    <a:pt x="9769" y="172"/>
                  </a:lnTo>
                  <a:lnTo>
                    <a:pt x="9379" y="98"/>
                  </a:lnTo>
                  <a:lnTo>
                    <a:pt x="8963" y="50"/>
                  </a:lnTo>
                  <a:lnTo>
                    <a:pt x="8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47">
              <a:extLst>
                <a:ext uri="{FF2B5EF4-FFF2-40B4-BE49-F238E27FC236}">
                  <a16:creationId xmlns:a16="http://schemas.microsoft.com/office/drawing/2014/main" id="{661D44B3-4476-4CF2-8B62-B4707BB0896E}"/>
                </a:ext>
              </a:extLst>
            </p:cNvPr>
            <p:cNvSpPr/>
            <p:nvPr/>
          </p:nvSpPr>
          <p:spPr>
            <a:xfrm>
              <a:off x="457482" y="3077544"/>
              <a:ext cx="310518" cy="310537"/>
            </a:xfrm>
            <a:custGeom>
              <a:avLst/>
              <a:gdLst/>
              <a:ahLst/>
              <a:cxnLst/>
              <a:rect l="0" t="0" r="0" b="0"/>
              <a:pathLst>
                <a:path w="16266" h="16267" extrusionOk="0">
                  <a:moveTo>
                    <a:pt x="11503" y="5349"/>
                  </a:moveTo>
                  <a:lnTo>
                    <a:pt x="11650" y="5398"/>
                  </a:lnTo>
                  <a:lnTo>
                    <a:pt x="11796" y="5447"/>
                  </a:lnTo>
                  <a:lnTo>
                    <a:pt x="11919" y="5545"/>
                  </a:lnTo>
                  <a:lnTo>
                    <a:pt x="12065" y="5691"/>
                  </a:lnTo>
                  <a:lnTo>
                    <a:pt x="12163" y="5838"/>
                  </a:lnTo>
                  <a:lnTo>
                    <a:pt x="12212" y="6033"/>
                  </a:lnTo>
                  <a:lnTo>
                    <a:pt x="12236" y="6229"/>
                  </a:lnTo>
                  <a:lnTo>
                    <a:pt x="12236" y="6375"/>
                  </a:lnTo>
                  <a:lnTo>
                    <a:pt x="12187" y="6522"/>
                  </a:lnTo>
                  <a:lnTo>
                    <a:pt x="12138" y="6644"/>
                  </a:lnTo>
                  <a:lnTo>
                    <a:pt x="12041" y="6766"/>
                  </a:lnTo>
                  <a:lnTo>
                    <a:pt x="7938" y="10893"/>
                  </a:lnTo>
                  <a:lnTo>
                    <a:pt x="7816" y="11015"/>
                  </a:lnTo>
                  <a:lnTo>
                    <a:pt x="7645" y="11113"/>
                  </a:lnTo>
                  <a:lnTo>
                    <a:pt x="7474" y="11186"/>
                  </a:lnTo>
                  <a:lnTo>
                    <a:pt x="7303" y="11211"/>
                  </a:lnTo>
                  <a:lnTo>
                    <a:pt x="7083" y="11211"/>
                  </a:lnTo>
                  <a:lnTo>
                    <a:pt x="6912" y="11162"/>
                  </a:lnTo>
                  <a:lnTo>
                    <a:pt x="6765" y="11064"/>
                  </a:lnTo>
                  <a:lnTo>
                    <a:pt x="6619" y="10967"/>
                  </a:lnTo>
                  <a:lnTo>
                    <a:pt x="4567" y="8915"/>
                  </a:lnTo>
                  <a:lnTo>
                    <a:pt x="4470" y="8769"/>
                  </a:lnTo>
                  <a:lnTo>
                    <a:pt x="4372" y="8622"/>
                  </a:lnTo>
                  <a:lnTo>
                    <a:pt x="4323" y="8451"/>
                  </a:lnTo>
                  <a:lnTo>
                    <a:pt x="4323" y="8280"/>
                  </a:lnTo>
                  <a:lnTo>
                    <a:pt x="4323" y="8109"/>
                  </a:lnTo>
                  <a:lnTo>
                    <a:pt x="4372" y="7938"/>
                  </a:lnTo>
                  <a:lnTo>
                    <a:pt x="4470" y="7792"/>
                  </a:lnTo>
                  <a:lnTo>
                    <a:pt x="4567" y="7670"/>
                  </a:lnTo>
                  <a:lnTo>
                    <a:pt x="4714" y="7547"/>
                  </a:lnTo>
                  <a:lnTo>
                    <a:pt x="4860" y="7474"/>
                  </a:lnTo>
                  <a:lnTo>
                    <a:pt x="5031" y="7425"/>
                  </a:lnTo>
                  <a:lnTo>
                    <a:pt x="5202" y="7401"/>
                  </a:lnTo>
                  <a:lnTo>
                    <a:pt x="5373" y="7425"/>
                  </a:lnTo>
                  <a:lnTo>
                    <a:pt x="5520" y="7474"/>
                  </a:lnTo>
                  <a:lnTo>
                    <a:pt x="5691" y="7547"/>
                  </a:lnTo>
                  <a:lnTo>
                    <a:pt x="5813" y="7670"/>
                  </a:lnTo>
                  <a:lnTo>
                    <a:pt x="7181" y="9013"/>
                  </a:lnTo>
                  <a:lnTo>
                    <a:pt x="10673" y="5667"/>
                  </a:lnTo>
                  <a:lnTo>
                    <a:pt x="10820" y="5520"/>
                  </a:lnTo>
                  <a:lnTo>
                    <a:pt x="10991" y="5423"/>
                  </a:lnTo>
                  <a:lnTo>
                    <a:pt x="11161" y="5374"/>
                  </a:lnTo>
                  <a:lnTo>
                    <a:pt x="11357" y="5349"/>
                  </a:lnTo>
                  <a:close/>
                  <a:moveTo>
                    <a:pt x="7718" y="1"/>
                  </a:moveTo>
                  <a:lnTo>
                    <a:pt x="7303" y="50"/>
                  </a:lnTo>
                  <a:lnTo>
                    <a:pt x="6887" y="98"/>
                  </a:lnTo>
                  <a:lnTo>
                    <a:pt x="6497" y="172"/>
                  </a:lnTo>
                  <a:lnTo>
                    <a:pt x="6106" y="245"/>
                  </a:lnTo>
                  <a:lnTo>
                    <a:pt x="5715" y="367"/>
                  </a:lnTo>
                  <a:lnTo>
                    <a:pt x="5349" y="489"/>
                  </a:lnTo>
                  <a:lnTo>
                    <a:pt x="4958" y="636"/>
                  </a:lnTo>
                  <a:lnTo>
                    <a:pt x="4616" y="807"/>
                  </a:lnTo>
                  <a:lnTo>
                    <a:pt x="4250" y="978"/>
                  </a:lnTo>
                  <a:lnTo>
                    <a:pt x="3908" y="1173"/>
                  </a:lnTo>
                  <a:lnTo>
                    <a:pt x="3590" y="1393"/>
                  </a:lnTo>
                  <a:lnTo>
                    <a:pt x="3273" y="1613"/>
                  </a:lnTo>
                  <a:lnTo>
                    <a:pt x="2955" y="1857"/>
                  </a:lnTo>
                  <a:lnTo>
                    <a:pt x="2662" y="2125"/>
                  </a:lnTo>
                  <a:lnTo>
                    <a:pt x="2394" y="2394"/>
                  </a:lnTo>
                  <a:lnTo>
                    <a:pt x="2125" y="2663"/>
                  </a:lnTo>
                  <a:lnTo>
                    <a:pt x="1856" y="2956"/>
                  </a:lnTo>
                  <a:lnTo>
                    <a:pt x="1612" y="3273"/>
                  </a:lnTo>
                  <a:lnTo>
                    <a:pt x="1392" y="3591"/>
                  </a:lnTo>
                  <a:lnTo>
                    <a:pt x="1172" y="3908"/>
                  </a:lnTo>
                  <a:lnTo>
                    <a:pt x="977" y="4250"/>
                  </a:lnTo>
                  <a:lnTo>
                    <a:pt x="806" y="4617"/>
                  </a:lnTo>
                  <a:lnTo>
                    <a:pt x="635" y="4959"/>
                  </a:lnTo>
                  <a:lnTo>
                    <a:pt x="489" y="5349"/>
                  </a:lnTo>
                  <a:lnTo>
                    <a:pt x="366" y="5716"/>
                  </a:lnTo>
                  <a:lnTo>
                    <a:pt x="244" y="6106"/>
                  </a:lnTo>
                  <a:lnTo>
                    <a:pt x="171" y="6497"/>
                  </a:lnTo>
                  <a:lnTo>
                    <a:pt x="98" y="6888"/>
                  </a:lnTo>
                  <a:lnTo>
                    <a:pt x="49" y="7303"/>
                  </a:lnTo>
                  <a:lnTo>
                    <a:pt x="0" y="7718"/>
                  </a:lnTo>
                  <a:lnTo>
                    <a:pt x="0" y="8134"/>
                  </a:lnTo>
                  <a:lnTo>
                    <a:pt x="0" y="8549"/>
                  </a:lnTo>
                  <a:lnTo>
                    <a:pt x="49" y="8964"/>
                  </a:lnTo>
                  <a:lnTo>
                    <a:pt x="98" y="9379"/>
                  </a:lnTo>
                  <a:lnTo>
                    <a:pt x="171" y="9770"/>
                  </a:lnTo>
                  <a:lnTo>
                    <a:pt x="244" y="10161"/>
                  </a:lnTo>
                  <a:lnTo>
                    <a:pt x="366" y="10551"/>
                  </a:lnTo>
                  <a:lnTo>
                    <a:pt x="489" y="10918"/>
                  </a:lnTo>
                  <a:lnTo>
                    <a:pt x="635" y="11309"/>
                  </a:lnTo>
                  <a:lnTo>
                    <a:pt x="806" y="11650"/>
                  </a:lnTo>
                  <a:lnTo>
                    <a:pt x="977" y="12017"/>
                  </a:lnTo>
                  <a:lnTo>
                    <a:pt x="1172" y="12359"/>
                  </a:lnTo>
                  <a:lnTo>
                    <a:pt x="1392" y="12676"/>
                  </a:lnTo>
                  <a:lnTo>
                    <a:pt x="1612" y="12994"/>
                  </a:lnTo>
                  <a:lnTo>
                    <a:pt x="1856" y="13311"/>
                  </a:lnTo>
                  <a:lnTo>
                    <a:pt x="2125" y="13604"/>
                  </a:lnTo>
                  <a:lnTo>
                    <a:pt x="2394" y="13873"/>
                  </a:lnTo>
                  <a:lnTo>
                    <a:pt x="2662" y="14142"/>
                  </a:lnTo>
                  <a:lnTo>
                    <a:pt x="2955" y="14410"/>
                  </a:lnTo>
                  <a:lnTo>
                    <a:pt x="3273" y="14655"/>
                  </a:lnTo>
                  <a:lnTo>
                    <a:pt x="3590" y="14874"/>
                  </a:lnTo>
                  <a:lnTo>
                    <a:pt x="3908" y="15094"/>
                  </a:lnTo>
                  <a:lnTo>
                    <a:pt x="4250" y="15290"/>
                  </a:lnTo>
                  <a:lnTo>
                    <a:pt x="4616" y="15460"/>
                  </a:lnTo>
                  <a:lnTo>
                    <a:pt x="4958" y="15631"/>
                  </a:lnTo>
                  <a:lnTo>
                    <a:pt x="5349" y="15778"/>
                  </a:lnTo>
                  <a:lnTo>
                    <a:pt x="5715" y="15900"/>
                  </a:lnTo>
                  <a:lnTo>
                    <a:pt x="6106" y="16022"/>
                  </a:lnTo>
                  <a:lnTo>
                    <a:pt x="6497" y="16095"/>
                  </a:lnTo>
                  <a:lnTo>
                    <a:pt x="6887" y="16169"/>
                  </a:lnTo>
                  <a:lnTo>
                    <a:pt x="7303" y="16218"/>
                  </a:lnTo>
                  <a:lnTo>
                    <a:pt x="7718" y="16266"/>
                  </a:lnTo>
                  <a:lnTo>
                    <a:pt x="8548" y="16266"/>
                  </a:lnTo>
                  <a:lnTo>
                    <a:pt x="8963" y="16218"/>
                  </a:lnTo>
                  <a:lnTo>
                    <a:pt x="9379" y="16169"/>
                  </a:lnTo>
                  <a:lnTo>
                    <a:pt x="9769" y="16095"/>
                  </a:lnTo>
                  <a:lnTo>
                    <a:pt x="10160" y="16022"/>
                  </a:lnTo>
                  <a:lnTo>
                    <a:pt x="10551" y="15900"/>
                  </a:lnTo>
                  <a:lnTo>
                    <a:pt x="10942" y="15778"/>
                  </a:lnTo>
                  <a:lnTo>
                    <a:pt x="11308" y="15631"/>
                  </a:lnTo>
                  <a:lnTo>
                    <a:pt x="11650" y="15460"/>
                  </a:lnTo>
                  <a:lnTo>
                    <a:pt x="12016" y="15290"/>
                  </a:lnTo>
                  <a:lnTo>
                    <a:pt x="12358" y="15094"/>
                  </a:lnTo>
                  <a:lnTo>
                    <a:pt x="12676" y="14874"/>
                  </a:lnTo>
                  <a:lnTo>
                    <a:pt x="12993" y="14655"/>
                  </a:lnTo>
                  <a:lnTo>
                    <a:pt x="13311" y="14410"/>
                  </a:lnTo>
                  <a:lnTo>
                    <a:pt x="13604" y="14142"/>
                  </a:lnTo>
                  <a:lnTo>
                    <a:pt x="13872" y="13873"/>
                  </a:lnTo>
                  <a:lnTo>
                    <a:pt x="14166" y="13604"/>
                  </a:lnTo>
                  <a:lnTo>
                    <a:pt x="14410" y="13311"/>
                  </a:lnTo>
                  <a:lnTo>
                    <a:pt x="14654" y="12994"/>
                  </a:lnTo>
                  <a:lnTo>
                    <a:pt x="14874" y="12676"/>
                  </a:lnTo>
                  <a:lnTo>
                    <a:pt x="15094" y="12359"/>
                  </a:lnTo>
                  <a:lnTo>
                    <a:pt x="15289" y="12017"/>
                  </a:lnTo>
                  <a:lnTo>
                    <a:pt x="15460" y="11650"/>
                  </a:lnTo>
                  <a:lnTo>
                    <a:pt x="15631" y="11309"/>
                  </a:lnTo>
                  <a:lnTo>
                    <a:pt x="15777" y="10918"/>
                  </a:lnTo>
                  <a:lnTo>
                    <a:pt x="15900" y="10551"/>
                  </a:lnTo>
                  <a:lnTo>
                    <a:pt x="16022" y="10161"/>
                  </a:lnTo>
                  <a:lnTo>
                    <a:pt x="16095" y="9770"/>
                  </a:lnTo>
                  <a:lnTo>
                    <a:pt x="16168" y="9379"/>
                  </a:lnTo>
                  <a:lnTo>
                    <a:pt x="16217" y="8964"/>
                  </a:lnTo>
                  <a:lnTo>
                    <a:pt x="16266" y="8549"/>
                  </a:lnTo>
                  <a:lnTo>
                    <a:pt x="16266" y="8134"/>
                  </a:lnTo>
                  <a:lnTo>
                    <a:pt x="16266" y="7718"/>
                  </a:lnTo>
                  <a:lnTo>
                    <a:pt x="16217" y="7303"/>
                  </a:lnTo>
                  <a:lnTo>
                    <a:pt x="16168" y="6888"/>
                  </a:lnTo>
                  <a:lnTo>
                    <a:pt x="16095" y="6497"/>
                  </a:lnTo>
                  <a:lnTo>
                    <a:pt x="16022" y="6106"/>
                  </a:lnTo>
                  <a:lnTo>
                    <a:pt x="15900" y="5716"/>
                  </a:lnTo>
                  <a:lnTo>
                    <a:pt x="15777" y="5349"/>
                  </a:lnTo>
                  <a:lnTo>
                    <a:pt x="15631" y="4959"/>
                  </a:lnTo>
                  <a:lnTo>
                    <a:pt x="15460" y="4617"/>
                  </a:lnTo>
                  <a:lnTo>
                    <a:pt x="15289" y="4250"/>
                  </a:lnTo>
                  <a:lnTo>
                    <a:pt x="15094" y="3908"/>
                  </a:lnTo>
                  <a:lnTo>
                    <a:pt x="14874" y="3591"/>
                  </a:lnTo>
                  <a:lnTo>
                    <a:pt x="14654" y="3273"/>
                  </a:lnTo>
                  <a:lnTo>
                    <a:pt x="14410" y="2956"/>
                  </a:lnTo>
                  <a:lnTo>
                    <a:pt x="14166" y="2663"/>
                  </a:lnTo>
                  <a:lnTo>
                    <a:pt x="13872" y="2394"/>
                  </a:lnTo>
                  <a:lnTo>
                    <a:pt x="13604" y="2125"/>
                  </a:lnTo>
                  <a:lnTo>
                    <a:pt x="13311" y="1857"/>
                  </a:lnTo>
                  <a:lnTo>
                    <a:pt x="12993" y="1613"/>
                  </a:lnTo>
                  <a:lnTo>
                    <a:pt x="12676" y="1393"/>
                  </a:lnTo>
                  <a:lnTo>
                    <a:pt x="12358" y="1173"/>
                  </a:lnTo>
                  <a:lnTo>
                    <a:pt x="12016" y="978"/>
                  </a:lnTo>
                  <a:lnTo>
                    <a:pt x="11650" y="807"/>
                  </a:lnTo>
                  <a:lnTo>
                    <a:pt x="11308" y="636"/>
                  </a:lnTo>
                  <a:lnTo>
                    <a:pt x="10942" y="489"/>
                  </a:lnTo>
                  <a:lnTo>
                    <a:pt x="10551" y="367"/>
                  </a:lnTo>
                  <a:lnTo>
                    <a:pt x="10160" y="245"/>
                  </a:lnTo>
                  <a:lnTo>
                    <a:pt x="9769" y="172"/>
                  </a:lnTo>
                  <a:lnTo>
                    <a:pt x="9379" y="98"/>
                  </a:lnTo>
                  <a:lnTo>
                    <a:pt x="8963" y="50"/>
                  </a:lnTo>
                  <a:lnTo>
                    <a:pt x="8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92540" y="38246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600" dirty="0"/>
              <a:t>Random Trees Model</a:t>
            </a:r>
            <a:endParaRPr lang="en" sz="2600" dirty="0"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BEA97-084D-47A5-805C-BE4536AB5EF3}"/>
              </a:ext>
            </a:extLst>
          </p:cNvPr>
          <p:cNvSpPr txBox="1"/>
          <p:nvPr/>
        </p:nvSpPr>
        <p:spPr>
          <a:xfrm>
            <a:off x="392540" y="824450"/>
            <a:ext cx="52594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Insights based on analysis</a:t>
            </a:r>
          </a:p>
          <a:p>
            <a:endParaRPr lang="en-US" sz="1600" b="1" dirty="0">
              <a:solidFill>
                <a:srgbClr val="DF4507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b="1" dirty="0">
                <a:solidFill>
                  <a:srgbClr val="DF4507"/>
                </a:solidFill>
              </a:rPr>
              <a:t>How to buy a car in </a:t>
            </a:r>
          </a:p>
          <a:p>
            <a:r>
              <a:rPr lang="en-US" sz="1600" b="1" dirty="0">
                <a:solidFill>
                  <a:srgbClr val="DF4507"/>
                </a:solidFill>
              </a:rPr>
              <a:t>good cost-performance?</a:t>
            </a:r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Considerations when buy a car: 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kilometers 2. Year of Registration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3. brand</a:t>
            </a: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Brand in </a:t>
            </a:r>
          </a:p>
          <a:p>
            <a:r>
              <a:rPr lang="zh-CN" altLang="en-US" sz="1600" b="1" dirty="0">
                <a:solidFill>
                  <a:srgbClr val="DF4507"/>
                </a:solidFill>
              </a:rPr>
              <a:t>      </a:t>
            </a:r>
            <a:r>
              <a:rPr lang="en-US" sz="1600" b="1" dirty="0">
                <a:solidFill>
                  <a:srgbClr val="DF4507"/>
                </a:solidFill>
              </a:rPr>
              <a:t>Lada, Daihatsu, Daewoo</a:t>
            </a:r>
            <a:endParaRPr lang="en-US" sz="1600" b="1" dirty="0"/>
          </a:p>
          <a:p>
            <a:r>
              <a:rPr lang="zh-CN" altLang="en-US" sz="1600" b="1" dirty="0">
                <a:solidFill>
                  <a:srgbClr val="DF4507"/>
                </a:solidFill>
              </a:rPr>
              <a:t>                        </a:t>
            </a:r>
            <a:r>
              <a:rPr lang="en-US" altLang="zh-CN" sz="1600" b="1" dirty="0">
                <a:solidFill>
                  <a:srgbClr val="DF4507"/>
                </a:solidFill>
              </a:rPr>
              <a:t>&amp;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Year of registration around </a:t>
            </a:r>
            <a:r>
              <a:rPr lang="en-US" altLang="zh-CN" sz="1600" b="1" dirty="0">
                <a:solidFill>
                  <a:srgbClr val="DF4507"/>
                </a:solidFill>
              </a:rPr>
              <a:t>2000</a:t>
            </a:r>
          </a:p>
          <a:p>
            <a:r>
              <a:rPr lang="en-US" sz="1600" b="1" dirty="0">
                <a:solidFill>
                  <a:srgbClr val="DF4507"/>
                </a:solidFill>
              </a:rPr>
              <a:t>                        &amp;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Kilometers around  </a:t>
            </a:r>
            <a:r>
              <a:rPr lang="en-US" sz="1600" b="1" dirty="0">
                <a:solidFill>
                  <a:srgbClr val="DF4507"/>
                </a:solidFill>
              </a:rPr>
              <a:t>120000 - 140000</a:t>
            </a:r>
          </a:p>
          <a:p>
            <a:endParaRPr lang="en-US" sz="1600" b="1" dirty="0">
              <a:solidFill>
                <a:srgbClr val="DF4507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B476C2-8DCC-498B-A5C7-D1CCFD6CA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35" y="336297"/>
            <a:ext cx="4389525" cy="3415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158CB-2D18-4BB8-9C42-DFF82227C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266" y="712993"/>
            <a:ext cx="5315614" cy="2612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C355AB-2E3C-4E6B-969D-3F3D11F2F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127" y="951990"/>
            <a:ext cx="4732740" cy="36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0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871581" y="1396313"/>
            <a:ext cx="5913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3.</a:t>
            </a:r>
            <a:r>
              <a:rPr lang="zh-CN" altLang="en-US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lang="zh-CN" altLang="en-US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r>
              <a:rPr lang="zh-CN" altLang="en-US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9584" y="2333361"/>
            <a:ext cx="6277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Linear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Regression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focus on the relationship between </a:t>
            </a:r>
            <a:r>
              <a:rPr lang="en-US" altLang="zh-CN" sz="2000" b="1" dirty="0">
                <a:solidFill>
                  <a:schemeClr val="bg1"/>
                </a:solidFill>
              </a:rPr>
              <a:t>car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price</a:t>
            </a:r>
            <a:r>
              <a:rPr lang="en-US" sz="2000" dirty="0">
                <a:solidFill>
                  <a:schemeClr val="bg1"/>
                </a:solidFill>
              </a:rPr>
              <a:t> and one or more</a:t>
            </a:r>
            <a:r>
              <a:rPr lang="en-US" sz="2000" b="1" dirty="0">
                <a:solidFill>
                  <a:schemeClr val="bg1"/>
                </a:solidFill>
              </a:rPr>
              <a:t> independent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1659116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8841288" cy="310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en-US" altLang="zh-CN" dirty="0"/>
              <a:t>SPSS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b="1" dirty="0"/>
              <a:t>Goal:</a:t>
            </a:r>
            <a:r>
              <a:rPr lang="zh-CN" altLang="en-US" b="1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</a:p>
          <a:p>
            <a:pPr>
              <a:buNone/>
            </a:pPr>
            <a:r>
              <a:rPr lang="en-US" altLang="zh-CN" b="1" u="sng" dirty="0"/>
              <a:t>Potential</a:t>
            </a:r>
            <a:r>
              <a:rPr lang="zh-CN" altLang="en-US" b="1" u="sng" dirty="0"/>
              <a:t> </a:t>
            </a:r>
            <a:r>
              <a:rPr lang="en-US" altLang="zh-CN" b="1" u="sng" dirty="0"/>
              <a:t>User:</a:t>
            </a:r>
            <a:r>
              <a:rPr lang="zh-CN" altLang="en-US" b="1" u="sng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Car</a:t>
            </a: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Purchaser</a:t>
            </a:r>
          </a:p>
          <a:p>
            <a:pPr>
              <a:buNone/>
            </a:pPr>
            <a:endParaRPr lang="en-US" b="1" dirty="0"/>
          </a:p>
          <a:p>
            <a:pPr marL="342900" indent="-342900"/>
            <a:r>
              <a:rPr lang="en-US" altLang="zh-CN" b="1" dirty="0"/>
              <a:t>Attribute</a:t>
            </a:r>
            <a:r>
              <a:rPr lang="zh-CN" altLang="en-US" b="1" dirty="0"/>
              <a:t> </a:t>
            </a:r>
            <a:r>
              <a:rPr lang="en-US" altLang="zh-CN" b="1" dirty="0"/>
              <a:t>Inputs:</a:t>
            </a:r>
          </a:p>
          <a:p>
            <a:pPr lvl="0">
              <a:buNone/>
            </a:pPr>
            <a:r>
              <a:rPr lang="zh-CN" altLang="en-US" sz="1800" dirty="0"/>
              <a:t>     </a:t>
            </a:r>
            <a:r>
              <a:rPr lang="en-US" sz="1800" dirty="0" err="1"/>
              <a:t>yearO</a:t>
            </a:r>
            <a:r>
              <a:rPr lang="en-US" altLang="zh-CN" sz="1800" dirty="0" err="1"/>
              <a:t>f</a:t>
            </a:r>
            <a:r>
              <a:rPr lang="en-US" sz="1800" dirty="0" err="1"/>
              <a:t>Registration</a:t>
            </a:r>
            <a:r>
              <a:rPr lang="en-US" altLang="zh-CN" sz="1800" dirty="0"/>
              <a:t>;</a:t>
            </a:r>
            <a:r>
              <a:rPr lang="zh-CN" altLang="en-US" sz="1800" dirty="0"/>
              <a:t> </a:t>
            </a:r>
            <a:r>
              <a:rPr lang="en-US" sz="1800" dirty="0"/>
              <a:t>gearbox</a:t>
            </a:r>
            <a:r>
              <a:rPr lang="en-US" altLang="zh-CN" sz="1800" dirty="0"/>
              <a:t>;</a:t>
            </a:r>
            <a:r>
              <a:rPr lang="zh-CN" altLang="en-US" sz="1800" dirty="0"/>
              <a:t> </a:t>
            </a:r>
            <a:r>
              <a:rPr lang="en-US" sz="1800" dirty="0" err="1"/>
              <a:t>powerP</a:t>
            </a:r>
            <a:r>
              <a:rPr lang="en-US" altLang="zh-CN" sz="1800" dirty="0" err="1"/>
              <a:t>S</a:t>
            </a:r>
            <a:r>
              <a:rPr lang="zh-CN" altLang="en-US" sz="1800" dirty="0"/>
              <a:t> </a:t>
            </a:r>
            <a:r>
              <a:rPr lang="en-US" altLang="zh-CN" sz="1800" dirty="0"/>
              <a:t>;</a:t>
            </a:r>
            <a:r>
              <a:rPr lang="en-US" sz="1800" dirty="0"/>
              <a:t>kilometer</a:t>
            </a:r>
            <a:r>
              <a:rPr lang="en-US" altLang="zh-CN" sz="1800" dirty="0"/>
              <a:t>;</a:t>
            </a:r>
            <a:r>
              <a:rPr lang="zh-CN" altLang="en-US" sz="1800" dirty="0"/>
              <a:t> </a:t>
            </a:r>
            <a:r>
              <a:rPr lang="en-US" sz="1800" dirty="0"/>
              <a:t>brand</a:t>
            </a:r>
            <a:r>
              <a:rPr lang="en-US" altLang="zh-CN" sz="1800" dirty="0"/>
              <a:t>;</a:t>
            </a:r>
            <a:r>
              <a:rPr lang="zh-CN" altLang="en-US" sz="1800" dirty="0"/>
              <a:t> </a:t>
            </a:r>
            <a:r>
              <a:rPr lang="en-US" sz="1800" dirty="0" err="1"/>
              <a:t>notRepariedDamage</a:t>
            </a:r>
            <a:endParaRPr lang="en-US" sz="1800" dirty="0"/>
          </a:p>
          <a:p>
            <a:pPr marL="342900" indent="-342900"/>
            <a:r>
              <a:rPr lang="en-US" altLang="zh-CN" b="1" dirty="0"/>
              <a:t>Attribute</a:t>
            </a:r>
            <a:r>
              <a:rPr lang="zh-CN" altLang="en-US" b="1" dirty="0"/>
              <a:t> </a:t>
            </a:r>
            <a:r>
              <a:rPr lang="en-US" altLang="zh-CN" b="1" dirty="0"/>
              <a:t>Target</a:t>
            </a:r>
            <a:r>
              <a:rPr lang="zh-CN" altLang="en-US" b="1" dirty="0"/>
              <a:t>  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>
              <a:buNone/>
            </a:pPr>
            <a:r>
              <a:rPr lang="zh-CN" altLang="en-US" b="1" dirty="0"/>
              <a:t>     </a:t>
            </a:r>
            <a:r>
              <a:rPr lang="en-US" altLang="zh-CN" sz="1800" dirty="0"/>
              <a:t>Price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800" dirty="0"/>
              <a:t>Linear</a:t>
            </a:r>
            <a:r>
              <a:rPr lang="zh-CN" altLang="en-US" sz="2800" dirty="0"/>
              <a:t> </a:t>
            </a:r>
            <a:r>
              <a:rPr lang="en-US" altLang="zh-CN" sz="2800" dirty="0"/>
              <a:t>Regression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  <a:endParaRPr lang="en" sz="2800" dirty="0"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62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Days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Sale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0165" y="1201695"/>
            <a:ext cx="3639000" cy="3108300"/>
          </a:xfrm>
        </p:spPr>
        <p:txBody>
          <a:bodyPr/>
          <a:lstStyle/>
          <a:p>
            <a:r>
              <a:rPr lang="en-US" altLang="zh-CN" dirty="0"/>
              <a:t>Overpriced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dirty="0"/>
              <a:t>Underpriced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7" name="Down Arrow 6"/>
          <p:cNvSpPr/>
          <p:nvPr/>
        </p:nvSpPr>
        <p:spPr>
          <a:xfrm>
            <a:off x="1278479" y="1804086"/>
            <a:ext cx="593124" cy="1556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4917479" y="1804086"/>
            <a:ext cx="593124" cy="1556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1470" y="3681628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Long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Sale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Time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4790" y="3648848"/>
            <a:ext cx="219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Short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Sale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Time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pSp>
        <p:nvGrpSpPr>
          <p:cNvPr id="11" name="Shape 550"/>
          <p:cNvGrpSpPr/>
          <p:nvPr/>
        </p:nvGrpSpPr>
        <p:grpSpPr>
          <a:xfrm>
            <a:off x="2449914" y="1210456"/>
            <a:ext cx="580971" cy="515793"/>
            <a:chOff x="5275975" y="4344850"/>
            <a:chExt cx="470150" cy="398125"/>
          </a:xfrm>
        </p:grpSpPr>
        <p:sp>
          <p:nvSpPr>
            <p:cNvPr id="12" name="Shape 551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52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53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" name="Shape 550"/>
          <p:cNvGrpSpPr/>
          <p:nvPr/>
        </p:nvGrpSpPr>
        <p:grpSpPr>
          <a:xfrm>
            <a:off x="6167480" y="1198605"/>
            <a:ext cx="580971" cy="515793"/>
            <a:chOff x="5275975" y="4344850"/>
            <a:chExt cx="470150" cy="398125"/>
          </a:xfrm>
        </p:grpSpPr>
        <p:sp>
          <p:nvSpPr>
            <p:cNvPr id="16" name="Shape 551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52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553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013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4" y="117050"/>
            <a:ext cx="5231809" cy="45627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8046600" y="4593900"/>
            <a:ext cx="1097400" cy="549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14935" y="3845976"/>
            <a:ext cx="5461687" cy="568411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5958" y="1890585"/>
            <a:ext cx="2644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We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first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adjust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database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according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to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the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weight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5958" y="3242243"/>
            <a:ext cx="2683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Gaussian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weight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function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32" y="3657308"/>
            <a:ext cx="2032000" cy="711200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>
            <a:off x="7043351" y="2906248"/>
            <a:ext cx="98854" cy="3359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35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Linear</a:t>
            </a:r>
            <a:r>
              <a:rPr lang="zh-CN" altLang="en-US" sz="2800" dirty="0"/>
              <a:t> </a:t>
            </a:r>
            <a:r>
              <a:rPr lang="en-US" altLang="zh-CN" sz="2800" dirty="0"/>
              <a:t>Regression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2" y="1019557"/>
            <a:ext cx="6326660" cy="33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7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Result</a:t>
            </a:r>
            <a:r>
              <a:rPr lang="zh-CN" altLang="en-US" sz="2800" dirty="0"/>
              <a:t> － </a:t>
            </a:r>
            <a:r>
              <a:rPr lang="en-US" altLang="zh-CN" sz="2800" dirty="0"/>
              <a:t>Regression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046600" y="4597625"/>
            <a:ext cx="1097400" cy="549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1" y="1099751"/>
            <a:ext cx="6764144" cy="340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Result</a:t>
            </a:r>
            <a:r>
              <a:rPr lang="zh-CN" altLang="en-US" sz="2800" dirty="0"/>
              <a:t> － </a:t>
            </a:r>
            <a:r>
              <a:rPr lang="en-US" altLang="zh-CN" sz="2800" dirty="0"/>
              <a:t>Regression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0" y="987691"/>
            <a:ext cx="3639000" cy="35446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55648" y="1399032"/>
            <a:ext cx="594360" cy="31218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/>
          <p:cNvSpPr/>
          <p:nvPr/>
        </p:nvSpPr>
        <p:spPr>
          <a:xfrm>
            <a:off x="2436228" y="1792148"/>
            <a:ext cx="3172968" cy="5120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20964" y="1827158"/>
            <a:ext cx="18582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</a:rPr>
              <a:t>Coefficients</a:t>
            </a:r>
            <a:endParaRPr lang="en-US" sz="2500" dirty="0">
              <a:solidFill>
                <a:schemeClr val="bg1"/>
              </a:solidFill>
            </a:endParaRPr>
          </a:p>
        </p:txBody>
      </p:sp>
      <p:grpSp>
        <p:nvGrpSpPr>
          <p:cNvPr id="14" name="Shape 550"/>
          <p:cNvGrpSpPr/>
          <p:nvPr/>
        </p:nvGrpSpPr>
        <p:grpSpPr>
          <a:xfrm>
            <a:off x="4883537" y="3098281"/>
            <a:ext cx="580971" cy="515793"/>
            <a:chOff x="5275975" y="4344850"/>
            <a:chExt cx="470150" cy="398125"/>
          </a:xfrm>
        </p:grpSpPr>
        <p:sp>
          <p:nvSpPr>
            <p:cNvPr id="15" name="Shape 551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552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53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Right Arrow 17"/>
          <p:cNvSpPr/>
          <p:nvPr/>
        </p:nvSpPr>
        <p:spPr>
          <a:xfrm>
            <a:off x="5764399" y="3145416"/>
            <a:ext cx="1156612" cy="43183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0" name="Shape 520"/>
          <p:cNvGrpSpPr/>
          <p:nvPr/>
        </p:nvGrpSpPr>
        <p:grpSpPr>
          <a:xfrm>
            <a:off x="5957052" y="2687299"/>
            <a:ext cx="559840" cy="430352"/>
            <a:chOff x="4610450" y="3703750"/>
            <a:chExt cx="453050" cy="332175"/>
          </a:xfrm>
        </p:grpSpPr>
        <p:sp>
          <p:nvSpPr>
            <p:cNvPr id="21" name="Shape 52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52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921012" y="3122806"/>
            <a:ext cx="14492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💰</a:t>
            </a:r>
            <a:r>
              <a:rPr lang="en-US" altLang="zh-CN" sz="2500" dirty="0">
                <a:solidFill>
                  <a:schemeClr val="bg1"/>
                </a:solidFill>
              </a:rPr>
              <a:t>Price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86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Linear</a:t>
            </a:r>
            <a:r>
              <a:rPr lang="zh-CN" altLang="en-US" sz="2800" dirty="0"/>
              <a:t> </a:t>
            </a:r>
            <a:r>
              <a:rPr lang="en-US" altLang="zh-CN" sz="2800" dirty="0"/>
              <a:t>Regression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600" y="1198262"/>
            <a:ext cx="7698288" cy="3108300"/>
          </a:xfrm>
        </p:spPr>
        <p:txBody>
          <a:bodyPr/>
          <a:lstStyle/>
          <a:p>
            <a:pPr lvl="0">
              <a:buNone/>
            </a:pPr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en-US" altLang="zh-CN" b="1" dirty="0"/>
              <a:t>SPSS</a:t>
            </a:r>
            <a:r>
              <a:rPr lang="zh-CN" altLang="en-US" b="1" dirty="0"/>
              <a:t> </a:t>
            </a:r>
            <a:r>
              <a:rPr lang="en-US" altLang="zh-CN" b="1" dirty="0"/>
              <a:t>Regression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</a:p>
          <a:p>
            <a:pPr lvl="0">
              <a:buNone/>
            </a:pPr>
            <a:r>
              <a:rPr lang="en-US" altLang="zh-CN" b="1" dirty="0"/>
              <a:t>Goal:</a:t>
            </a:r>
            <a:r>
              <a:rPr lang="zh-CN" altLang="en-US" b="1" dirty="0"/>
              <a:t> </a:t>
            </a:r>
            <a:r>
              <a:rPr lang="en-US" altLang="zh-CN" b="1" dirty="0"/>
              <a:t>Predict</a:t>
            </a:r>
            <a:r>
              <a:rPr lang="zh-CN" altLang="en-US" b="1" dirty="0"/>
              <a:t> </a:t>
            </a:r>
            <a:r>
              <a:rPr lang="en-US" altLang="zh-CN" b="1" dirty="0"/>
              <a:t>Market</a:t>
            </a:r>
            <a:r>
              <a:rPr lang="zh-CN" altLang="en-US" b="1" dirty="0"/>
              <a:t> </a:t>
            </a:r>
            <a:r>
              <a:rPr lang="en-US" altLang="zh-CN" b="1" dirty="0"/>
              <a:t>Price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an</a:t>
            </a:r>
            <a:r>
              <a:rPr lang="zh-CN" altLang="en-US" b="1" dirty="0"/>
              <a:t> </a:t>
            </a:r>
            <a:r>
              <a:rPr lang="en-US" altLang="zh-CN" b="1" dirty="0"/>
              <a:t>assigned</a:t>
            </a:r>
            <a:r>
              <a:rPr lang="zh-CN" altLang="en-US" b="1" dirty="0"/>
              <a:t> </a:t>
            </a:r>
            <a:r>
              <a:rPr lang="en-US" altLang="zh-CN" b="1" dirty="0"/>
              <a:t>time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sale.</a:t>
            </a:r>
          </a:p>
          <a:p>
            <a:pPr lvl="0">
              <a:buNone/>
            </a:pPr>
            <a:r>
              <a:rPr lang="en-US" altLang="zh-CN" b="1" u="sng" dirty="0"/>
              <a:t>Potential</a:t>
            </a:r>
            <a:r>
              <a:rPr lang="zh-CN" altLang="en-US" b="1" u="sng" dirty="0"/>
              <a:t> </a:t>
            </a:r>
            <a:r>
              <a:rPr lang="en-US" altLang="zh-CN" b="1" u="sng" dirty="0"/>
              <a:t>User:</a:t>
            </a:r>
            <a:r>
              <a:rPr lang="zh-CN" altLang="en-US" b="1" u="sng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Car</a:t>
            </a: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Seller</a:t>
            </a:r>
            <a:endParaRPr lang="en" b="1" u="sng" dirty="0">
              <a:solidFill>
                <a:srgbClr val="C00000"/>
              </a:solidFill>
            </a:endParaRPr>
          </a:p>
          <a:p>
            <a:endParaRPr lang="en-US" dirty="0"/>
          </a:p>
          <a:p>
            <a:pPr marL="342900" indent="-342900"/>
            <a:r>
              <a:rPr lang="en-US" altLang="zh-CN" b="1" dirty="0"/>
              <a:t>Attribute</a:t>
            </a:r>
            <a:r>
              <a:rPr lang="zh-CN" altLang="en-US" b="1" dirty="0"/>
              <a:t> </a:t>
            </a:r>
            <a:r>
              <a:rPr lang="en-US" altLang="zh-CN" b="1" dirty="0"/>
              <a:t>Input:</a:t>
            </a:r>
          </a:p>
          <a:p>
            <a:pPr lvl="0">
              <a:buNone/>
            </a:pPr>
            <a:r>
              <a:rPr lang="zh-CN" altLang="en-US" b="1" dirty="0"/>
              <a:t>     </a:t>
            </a:r>
            <a:r>
              <a:rPr lang="en-US" dirty="0" err="1"/>
              <a:t>yearOfRegistration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dirty="0"/>
              <a:t>gearbox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dirty="0" err="1"/>
              <a:t>powerP</a:t>
            </a:r>
            <a:r>
              <a:rPr lang="en-US" altLang="zh-CN" dirty="0" err="1"/>
              <a:t>S</a:t>
            </a:r>
            <a:r>
              <a:rPr lang="zh-CN" altLang="en-US" dirty="0"/>
              <a:t> </a:t>
            </a:r>
            <a:r>
              <a:rPr lang="en-US" altLang="zh-CN" dirty="0"/>
              <a:t>;</a:t>
            </a:r>
            <a:r>
              <a:rPr lang="en-US" dirty="0"/>
              <a:t>kilometer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dirty="0"/>
              <a:t>brand</a:t>
            </a:r>
            <a:r>
              <a:rPr lang="en-US" altLang="zh-CN" dirty="0"/>
              <a:t>;</a:t>
            </a:r>
          </a:p>
          <a:p>
            <a:pPr lvl="0">
              <a:buNone/>
            </a:pPr>
            <a:r>
              <a:rPr lang="en-US" dirty="0" err="1"/>
              <a:t>notRepariedDamage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dayForSale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/>
            <a:r>
              <a:rPr lang="en-US" altLang="zh-CN" b="1" dirty="0"/>
              <a:t>Attribute</a:t>
            </a:r>
            <a:r>
              <a:rPr lang="zh-CN" altLang="en-US" b="1" dirty="0"/>
              <a:t> </a:t>
            </a:r>
            <a:r>
              <a:rPr lang="en-US" altLang="zh-CN" b="1" dirty="0"/>
              <a:t>Target: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lvl="0">
              <a:buNone/>
            </a:pPr>
            <a:r>
              <a:rPr lang="zh-CN" altLang="en-US" b="1" dirty="0"/>
              <a:t>     </a:t>
            </a:r>
            <a:r>
              <a:rPr lang="en-US" altLang="zh-CN" dirty="0"/>
              <a:t>Price</a:t>
            </a:r>
          </a:p>
          <a:p>
            <a:pPr lvl="0">
              <a:buNone/>
            </a:pPr>
            <a:endParaRPr lang="en-US" altLang="zh-CN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60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Linear</a:t>
            </a:r>
            <a:r>
              <a:rPr lang="zh-CN" altLang="en-US" sz="2800" dirty="0"/>
              <a:t> </a:t>
            </a:r>
            <a:r>
              <a:rPr lang="en-US" altLang="zh-CN" sz="2800" dirty="0"/>
              <a:t>Regression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2" y="1019557"/>
            <a:ext cx="6326660" cy="33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4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134474" y="23001"/>
            <a:ext cx="37404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/>
              <a:t>ABSTRACT</a:t>
            </a:r>
            <a:endParaRPr lang="en" sz="2400" dirty="0"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5403600" y="703568"/>
            <a:ext cx="3740400" cy="294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Introduction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Data description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Problem statement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Methodology</a:t>
            </a:r>
            <a:endParaRPr lang="en" dirty="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Result &amp; </a:t>
            </a:r>
            <a:r>
              <a:rPr lang="en-US" dirty="0"/>
              <a:t>Insights </a:t>
            </a:r>
            <a:endParaRPr lang="en" dirty="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Conclusion </a:t>
            </a:r>
            <a:endParaRPr lang="en-US" dirty="0"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cxnSp>
        <p:nvCxnSpPr>
          <p:cNvPr id="6" name="Shape 239">
            <a:extLst>
              <a:ext uri="{FF2B5EF4-FFF2-40B4-BE49-F238E27FC236}">
                <a16:creationId xmlns:a16="http://schemas.microsoft.com/office/drawing/2014/main" id="{B2AE047B-08F7-4639-AB6F-7DC74089966D}"/>
              </a:ext>
            </a:extLst>
          </p:cNvPr>
          <p:cNvCxnSpPr>
            <a:cxnSpLocks/>
          </p:cNvCxnSpPr>
          <p:nvPr/>
        </p:nvCxnSpPr>
        <p:spPr>
          <a:xfrm>
            <a:off x="5541117" y="652386"/>
            <a:ext cx="3648722" cy="0"/>
          </a:xfrm>
          <a:prstGeom prst="straightConnector1">
            <a:avLst/>
          </a:prstGeom>
          <a:noFill/>
          <a:ln w="22225" cap="flat" cmpd="sng">
            <a:solidFill>
              <a:srgbClr val="BA3B21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9" name="Shape 396">
            <a:extLst>
              <a:ext uri="{FF2B5EF4-FFF2-40B4-BE49-F238E27FC236}">
                <a16:creationId xmlns:a16="http://schemas.microsoft.com/office/drawing/2014/main" id="{04056057-6E86-4466-A8D5-92DEFAC954DE}"/>
              </a:ext>
            </a:extLst>
          </p:cNvPr>
          <p:cNvSpPr/>
          <p:nvPr/>
        </p:nvSpPr>
        <p:spPr>
          <a:xfrm>
            <a:off x="4970758" y="957393"/>
            <a:ext cx="309602" cy="281616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94">
            <a:extLst>
              <a:ext uri="{FF2B5EF4-FFF2-40B4-BE49-F238E27FC236}">
                <a16:creationId xmlns:a16="http://schemas.microsoft.com/office/drawing/2014/main" id="{2FFA6287-B434-40EE-8339-1EEC2683438F}"/>
              </a:ext>
            </a:extLst>
          </p:cNvPr>
          <p:cNvSpPr/>
          <p:nvPr/>
        </p:nvSpPr>
        <p:spPr>
          <a:xfrm>
            <a:off x="4944588" y="1509682"/>
            <a:ext cx="319872" cy="318001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485">
            <a:extLst>
              <a:ext uri="{FF2B5EF4-FFF2-40B4-BE49-F238E27FC236}">
                <a16:creationId xmlns:a16="http://schemas.microsoft.com/office/drawing/2014/main" id="{2A95EB79-6E77-418F-B5CC-BB4CD0CD5CBB}"/>
              </a:ext>
            </a:extLst>
          </p:cNvPr>
          <p:cNvSpPr/>
          <p:nvPr/>
        </p:nvSpPr>
        <p:spPr>
          <a:xfrm>
            <a:off x="4944588" y="2069556"/>
            <a:ext cx="324530" cy="324511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2" name="Shape 489">
            <a:extLst>
              <a:ext uri="{FF2B5EF4-FFF2-40B4-BE49-F238E27FC236}">
                <a16:creationId xmlns:a16="http://schemas.microsoft.com/office/drawing/2014/main" id="{3BEC7A1A-33F1-4D65-962E-94E839A5A6E4}"/>
              </a:ext>
            </a:extLst>
          </p:cNvPr>
          <p:cNvGrpSpPr/>
          <p:nvPr/>
        </p:nvGrpSpPr>
        <p:grpSpPr>
          <a:xfrm>
            <a:off x="4964230" y="2643830"/>
            <a:ext cx="316130" cy="322640"/>
            <a:chOff x="3955900" y="2984500"/>
            <a:chExt cx="414000" cy="422525"/>
          </a:xfrm>
        </p:grpSpPr>
        <p:sp>
          <p:nvSpPr>
            <p:cNvPr id="13" name="Shape 490">
              <a:extLst>
                <a:ext uri="{FF2B5EF4-FFF2-40B4-BE49-F238E27FC236}">
                  <a16:creationId xmlns:a16="http://schemas.microsoft.com/office/drawing/2014/main" id="{FD732F21-F421-4033-A3BC-6483886F831F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91">
              <a:extLst>
                <a:ext uri="{FF2B5EF4-FFF2-40B4-BE49-F238E27FC236}">
                  <a16:creationId xmlns:a16="http://schemas.microsoft.com/office/drawing/2014/main" id="{73B397DD-E01C-4982-B4BE-ACB75E835C2E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492">
              <a:extLst>
                <a:ext uri="{FF2B5EF4-FFF2-40B4-BE49-F238E27FC236}">
                  <a16:creationId xmlns:a16="http://schemas.microsoft.com/office/drawing/2014/main" id="{6BF8528A-37C4-486F-9198-2A4A62A69507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" name="Shape 468">
            <a:extLst>
              <a:ext uri="{FF2B5EF4-FFF2-40B4-BE49-F238E27FC236}">
                <a16:creationId xmlns:a16="http://schemas.microsoft.com/office/drawing/2014/main" id="{C7C86972-7B03-46FC-9944-5CA30FE93F79}"/>
              </a:ext>
            </a:extLst>
          </p:cNvPr>
          <p:cNvGrpSpPr/>
          <p:nvPr/>
        </p:nvGrpSpPr>
        <p:grpSpPr>
          <a:xfrm>
            <a:off x="5005635" y="3157211"/>
            <a:ext cx="196780" cy="320788"/>
            <a:chOff x="6730350" y="2315900"/>
            <a:chExt cx="257700" cy="420100"/>
          </a:xfrm>
        </p:grpSpPr>
        <p:sp>
          <p:nvSpPr>
            <p:cNvPr id="17" name="Shape 469">
              <a:extLst>
                <a:ext uri="{FF2B5EF4-FFF2-40B4-BE49-F238E27FC236}">
                  <a16:creationId xmlns:a16="http://schemas.microsoft.com/office/drawing/2014/main" id="{2CBC23A2-0826-4FC3-B28E-B6184E8E2708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70">
              <a:extLst>
                <a:ext uri="{FF2B5EF4-FFF2-40B4-BE49-F238E27FC236}">
                  <a16:creationId xmlns:a16="http://schemas.microsoft.com/office/drawing/2014/main" id="{48A89947-B552-49BC-8518-0697C638EB8C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71">
              <a:extLst>
                <a:ext uri="{FF2B5EF4-FFF2-40B4-BE49-F238E27FC236}">
                  <a16:creationId xmlns:a16="http://schemas.microsoft.com/office/drawing/2014/main" id="{1F5D27E4-C0D5-4626-A9C6-7705D5BDC78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72">
              <a:extLst>
                <a:ext uri="{FF2B5EF4-FFF2-40B4-BE49-F238E27FC236}">
                  <a16:creationId xmlns:a16="http://schemas.microsoft.com/office/drawing/2014/main" id="{63504385-72A1-43A8-8948-83E4C585575D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73">
              <a:extLst>
                <a:ext uri="{FF2B5EF4-FFF2-40B4-BE49-F238E27FC236}">
                  <a16:creationId xmlns:a16="http://schemas.microsoft.com/office/drawing/2014/main" id="{35AD86EC-5415-4BC6-9C06-6D7D84A5D3E6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" name="Shape 435">
            <a:extLst>
              <a:ext uri="{FF2B5EF4-FFF2-40B4-BE49-F238E27FC236}">
                <a16:creationId xmlns:a16="http://schemas.microsoft.com/office/drawing/2014/main" id="{F1B1BAF2-F40F-4EFE-8362-319B139EEF90}"/>
              </a:ext>
            </a:extLst>
          </p:cNvPr>
          <p:cNvGrpSpPr/>
          <p:nvPr/>
        </p:nvGrpSpPr>
        <p:grpSpPr>
          <a:xfrm>
            <a:off x="4992197" y="3687085"/>
            <a:ext cx="327317" cy="348755"/>
            <a:chOff x="5970800" y="1619250"/>
            <a:chExt cx="428650" cy="456725"/>
          </a:xfrm>
        </p:grpSpPr>
        <p:sp>
          <p:nvSpPr>
            <p:cNvPr id="23" name="Shape 436">
              <a:extLst>
                <a:ext uri="{FF2B5EF4-FFF2-40B4-BE49-F238E27FC236}">
                  <a16:creationId xmlns:a16="http://schemas.microsoft.com/office/drawing/2014/main" id="{70D23C4A-3ACB-4358-8E5E-19E50B128C89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7">
              <a:extLst>
                <a:ext uri="{FF2B5EF4-FFF2-40B4-BE49-F238E27FC236}">
                  <a16:creationId xmlns:a16="http://schemas.microsoft.com/office/drawing/2014/main" id="{084566D8-0C2E-4742-99F0-F0C07EAC37D7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38">
              <a:extLst>
                <a:ext uri="{FF2B5EF4-FFF2-40B4-BE49-F238E27FC236}">
                  <a16:creationId xmlns:a16="http://schemas.microsoft.com/office/drawing/2014/main" id="{4143EC9B-D143-49D5-A5D3-FFAB0C7F3EC5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39">
              <a:extLst>
                <a:ext uri="{FF2B5EF4-FFF2-40B4-BE49-F238E27FC236}">
                  <a16:creationId xmlns:a16="http://schemas.microsoft.com/office/drawing/2014/main" id="{DEA1E22C-5F62-44D3-9141-088F09557245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40">
              <a:extLst>
                <a:ext uri="{FF2B5EF4-FFF2-40B4-BE49-F238E27FC236}">
                  <a16:creationId xmlns:a16="http://schemas.microsoft.com/office/drawing/2014/main" id="{748BACDA-4534-4769-859D-63ACCADD51D1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F972D7C-B0DE-4F7A-B227-32A8DD6A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9179" y="0"/>
            <a:ext cx="5411691" cy="45874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Result</a:t>
            </a:r>
            <a:r>
              <a:rPr lang="zh-CN" altLang="en-US" sz="2800" dirty="0"/>
              <a:t>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Regression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0" y="1025939"/>
            <a:ext cx="7169498" cy="34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04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Result</a:t>
            </a:r>
            <a:r>
              <a:rPr lang="zh-CN" altLang="en-US" sz="2800" dirty="0"/>
              <a:t>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Regression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9" y="1019789"/>
            <a:ext cx="3750290" cy="3465246"/>
          </a:xfrm>
          <a:prstGeom prst="rect">
            <a:avLst/>
          </a:prstGeom>
        </p:spPr>
      </p:pic>
      <p:sp>
        <p:nvSpPr>
          <p:cNvPr id="9" name="Striped Right Arrow 8"/>
          <p:cNvSpPr/>
          <p:nvPr/>
        </p:nvSpPr>
        <p:spPr>
          <a:xfrm>
            <a:off x="2518301" y="1920517"/>
            <a:ext cx="3172968" cy="5120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64398" y="1920517"/>
            <a:ext cx="18582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</a:rPr>
              <a:t>Coefficients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5648" y="1399032"/>
            <a:ext cx="594360" cy="31218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Shape 550"/>
          <p:cNvGrpSpPr/>
          <p:nvPr/>
        </p:nvGrpSpPr>
        <p:grpSpPr>
          <a:xfrm>
            <a:off x="4588239" y="3141330"/>
            <a:ext cx="570539" cy="452797"/>
            <a:chOff x="5288320" y="4344850"/>
            <a:chExt cx="470150" cy="398125"/>
          </a:xfrm>
        </p:grpSpPr>
        <p:sp>
          <p:nvSpPr>
            <p:cNvPr id="13" name="Shape 551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52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53"/>
            <p:cNvSpPr/>
            <p:nvPr/>
          </p:nvSpPr>
          <p:spPr>
            <a:xfrm>
              <a:off x="5288320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Right Arrow 15"/>
          <p:cNvSpPr/>
          <p:nvPr/>
        </p:nvSpPr>
        <p:spPr>
          <a:xfrm>
            <a:off x="6245165" y="3198156"/>
            <a:ext cx="1156613" cy="37909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7" name="Shape 520"/>
          <p:cNvGrpSpPr/>
          <p:nvPr/>
        </p:nvGrpSpPr>
        <p:grpSpPr>
          <a:xfrm>
            <a:off x="6437464" y="2805905"/>
            <a:ext cx="549787" cy="377791"/>
            <a:chOff x="4610450" y="3703750"/>
            <a:chExt cx="453050" cy="332175"/>
          </a:xfrm>
        </p:grpSpPr>
        <p:sp>
          <p:nvSpPr>
            <p:cNvPr id="18" name="Shape 52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2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01778" y="3126262"/>
            <a:ext cx="12786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💰</a:t>
            </a:r>
            <a:r>
              <a:rPr lang="en-US" altLang="zh-CN" sz="2500" dirty="0">
                <a:solidFill>
                  <a:schemeClr val="bg1"/>
                </a:solidFill>
              </a:rPr>
              <a:t>Price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10629" y="3183696"/>
            <a:ext cx="701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＋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pSp>
        <p:nvGrpSpPr>
          <p:cNvPr id="22" name="Shape 378"/>
          <p:cNvGrpSpPr/>
          <p:nvPr/>
        </p:nvGrpSpPr>
        <p:grpSpPr>
          <a:xfrm>
            <a:off x="5499114" y="3142013"/>
            <a:ext cx="481648" cy="450722"/>
            <a:chOff x="6660750" y="298550"/>
            <a:chExt cx="396900" cy="396300"/>
          </a:xfrm>
        </p:grpSpPr>
        <p:sp>
          <p:nvSpPr>
            <p:cNvPr id="23" name="Shape 37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380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990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6" grpId="0" animBg="1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Insights  -  FOR BUYER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5FB24E-25F0-41E9-B3A6-09CC4CC20235}"/>
              </a:ext>
            </a:extLst>
          </p:cNvPr>
          <p:cNvSpPr txBox="1"/>
          <p:nvPr/>
        </p:nvSpPr>
        <p:spPr>
          <a:xfrm>
            <a:off x="579625" y="1087137"/>
            <a:ext cx="782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Encode Sans" panose="02010600030101010101" charset="0"/>
                <a:ea typeface="Times New Roman" charset="0"/>
                <a:cs typeface="Times New Roman" charset="0"/>
              </a:rPr>
              <a:t>We recommend you to buy a used car according to :</a:t>
            </a:r>
            <a:endParaRPr lang="zh-CN" altLang="en-US" sz="2400" dirty="0">
              <a:latin typeface="Encode Sans" panose="02010600030101010101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911251-20E9-4B1C-AA20-81E17E350CEA}"/>
              </a:ext>
            </a:extLst>
          </p:cNvPr>
          <p:cNvGrpSpPr/>
          <p:nvPr/>
        </p:nvGrpSpPr>
        <p:grpSpPr>
          <a:xfrm>
            <a:off x="331344" y="1167662"/>
            <a:ext cx="8481312" cy="1015663"/>
            <a:chOff x="331344" y="1167662"/>
            <a:chExt cx="8481312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561956" y="1167662"/>
              <a:ext cx="82507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r>
                <a:rPr lang="en-US" sz="2000" b="1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     </a:t>
              </a:r>
            </a:p>
            <a:p>
              <a:r>
                <a:rPr lang="en-US" sz="2000" b="1" dirty="0">
                  <a:solidFill>
                    <a:schemeClr val="bg1"/>
                  </a:solidFill>
                  <a:latin typeface="Encode Sans" panose="02010600030101010101" charset="0"/>
                  <a:ea typeface="Times New Roman" charset="0"/>
                  <a:cs typeface="Times New Roman" charset="0"/>
                </a:rPr>
                <a:t>Brands:  Lada    Daihatsu   </a:t>
              </a:r>
              <a:r>
                <a:rPr lang="en-US" sz="2000" b="1" dirty="0" err="1">
                  <a:solidFill>
                    <a:schemeClr val="bg1"/>
                  </a:solidFill>
                  <a:latin typeface="Encode Sans" panose="02010600030101010101" charset="0"/>
                  <a:ea typeface="Times New Roman" charset="0"/>
                  <a:cs typeface="Times New Roman" charset="0"/>
                </a:rPr>
                <a:t>Daewo</a:t>
              </a:r>
              <a:endParaRPr lang="en-US" sz="2000" b="1" dirty="0">
                <a:solidFill>
                  <a:schemeClr val="bg1"/>
                </a:solidFill>
                <a:latin typeface="Encode Sans" panose="02010600030101010101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0" name="Shape 468">
              <a:extLst>
                <a:ext uri="{FF2B5EF4-FFF2-40B4-BE49-F238E27FC236}">
                  <a16:creationId xmlns:a16="http://schemas.microsoft.com/office/drawing/2014/main" id="{968775FE-96A1-47A7-ABBA-A84C5878B773}"/>
                </a:ext>
              </a:extLst>
            </p:cNvPr>
            <p:cNvGrpSpPr/>
            <p:nvPr/>
          </p:nvGrpSpPr>
          <p:grpSpPr>
            <a:xfrm>
              <a:off x="331344" y="1862537"/>
              <a:ext cx="196780" cy="320788"/>
              <a:chOff x="6730350" y="2315900"/>
              <a:chExt cx="257700" cy="420100"/>
            </a:xfrm>
          </p:grpSpPr>
          <p:sp>
            <p:nvSpPr>
              <p:cNvPr id="11" name="Shape 469">
                <a:extLst>
                  <a:ext uri="{FF2B5EF4-FFF2-40B4-BE49-F238E27FC236}">
                    <a16:creationId xmlns:a16="http://schemas.microsoft.com/office/drawing/2014/main" id="{D66430A1-F015-45A0-947F-9C79CF49884D}"/>
                  </a:ext>
                </a:extLst>
              </p:cNvPr>
              <p:cNvSpPr/>
              <p:nvPr/>
            </p:nvSpPr>
            <p:spPr>
              <a:xfrm>
                <a:off x="6807900" y="2671250"/>
                <a:ext cx="102600" cy="226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905" extrusionOk="0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" name="Shape 470">
                <a:extLst>
                  <a:ext uri="{FF2B5EF4-FFF2-40B4-BE49-F238E27FC236}">
                    <a16:creationId xmlns:a16="http://schemas.microsoft.com/office/drawing/2014/main" id="{04DFBCA0-096E-4487-B652-D1614F3FE28A}"/>
                  </a:ext>
                </a:extLst>
              </p:cNvPr>
              <p:cNvSpPr/>
              <p:nvPr/>
            </p:nvSpPr>
            <p:spPr>
              <a:xfrm>
                <a:off x="6807900" y="2636450"/>
                <a:ext cx="102600" cy="226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905" extrusionOk="0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471">
                <a:extLst>
                  <a:ext uri="{FF2B5EF4-FFF2-40B4-BE49-F238E27FC236}">
                    <a16:creationId xmlns:a16="http://schemas.microsoft.com/office/drawing/2014/main" id="{3591DAD3-3F24-47FF-A9F0-1FB26F647D0B}"/>
                  </a:ext>
                </a:extLst>
              </p:cNvPr>
              <p:cNvSpPr/>
              <p:nvPr/>
            </p:nvSpPr>
            <p:spPr>
              <a:xfrm>
                <a:off x="6807900" y="2706075"/>
                <a:ext cx="102600" cy="299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1197" extrusionOk="0">
                    <a:moveTo>
                      <a:pt x="1" y="0"/>
                    </a:moveTo>
                    <a:lnTo>
                      <a:pt x="1" y="171"/>
                    </a:lnTo>
                    <a:lnTo>
                      <a:pt x="25" y="318"/>
                    </a:lnTo>
                    <a:lnTo>
                      <a:pt x="98" y="464"/>
                    </a:lnTo>
                    <a:lnTo>
                      <a:pt x="196" y="586"/>
                    </a:lnTo>
                    <a:lnTo>
                      <a:pt x="343" y="660"/>
                    </a:lnTo>
                    <a:lnTo>
                      <a:pt x="1881" y="1172"/>
                    </a:lnTo>
                    <a:lnTo>
                      <a:pt x="2052" y="1197"/>
                    </a:lnTo>
                    <a:lnTo>
                      <a:pt x="2223" y="1172"/>
                    </a:lnTo>
                    <a:lnTo>
                      <a:pt x="3762" y="660"/>
                    </a:lnTo>
                    <a:lnTo>
                      <a:pt x="3908" y="586"/>
                    </a:lnTo>
                    <a:lnTo>
                      <a:pt x="4006" y="464"/>
                    </a:lnTo>
                    <a:lnTo>
                      <a:pt x="4079" y="318"/>
                    </a:lnTo>
                    <a:lnTo>
                      <a:pt x="4104" y="171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472">
                <a:extLst>
                  <a:ext uri="{FF2B5EF4-FFF2-40B4-BE49-F238E27FC236}">
                    <a16:creationId xmlns:a16="http://schemas.microsoft.com/office/drawing/2014/main" id="{393EBEAC-79AE-4584-B2BE-BFC9C050C0DA}"/>
                  </a:ext>
                </a:extLst>
              </p:cNvPr>
              <p:cNvSpPr/>
              <p:nvPr/>
            </p:nvSpPr>
            <p:spPr>
              <a:xfrm>
                <a:off x="6811575" y="2463675"/>
                <a:ext cx="95275" cy="160600"/>
              </a:xfrm>
              <a:custGeom>
                <a:avLst/>
                <a:gdLst/>
                <a:ahLst/>
                <a:cxnLst/>
                <a:rect l="0" t="0" r="0" b="0"/>
                <a:pathLst>
                  <a:path w="3811" h="6424" extrusionOk="0">
                    <a:moveTo>
                      <a:pt x="1905" y="0"/>
                    </a:moveTo>
                    <a:lnTo>
                      <a:pt x="928" y="831"/>
                    </a:lnTo>
                    <a:lnTo>
                      <a:pt x="855" y="879"/>
                    </a:lnTo>
                    <a:lnTo>
                      <a:pt x="782" y="904"/>
                    </a:lnTo>
                    <a:lnTo>
                      <a:pt x="684" y="879"/>
                    </a:lnTo>
                    <a:lnTo>
                      <a:pt x="611" y="831"/>
                    </a:lnTo>
                    <a:lnTo>
                      <a:pt x="0" y="318"/>
                    </a:lnTo>
                    <a:lnTo>
                      <a:pt x="1319" y="6423"/>
                    </a:lnTo>
                    <a:lnTo>
                      <a:pt x="2491" y="6423"/>
                    </a:lnTo>
                    <a:lnTo>
                      <a:pt x="3810" y="318"/>
                    </a:lnTo>
                    <a:lnTo>
                      <a:pt x="3200" y="831"/>
                    </a:lnTo>
                    <a:lnTo>
                      <a:pt x="3126" y="879"/>
                    </a:lnTo>
                    <a:lnTo>
                      <a:pt x="3029" y="904"/>
                    </a:lnTo>
                    <a:lnTo>
                      <a:pt x="2955" y="879"/>
                    </a:lnTo>
                    <a:lnTo>
                      <a:pt x="2882" y="831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" name="Shape 473">
                <a:extLst>
                  <a:ext uri="{FF2B5EF4-FFF2-40B4-BE49-F238E27FC236}">
                    <a16:creationId xmlns:a16="http://schemas.microsoft.com/office/drawing/2014/main" id="{7C9BA756-7ED9-41B2-B571-DC6FB968BD55}"/>
                  </a:ext>
                </a:extLst>
              </p:cNvPr>
              <p:cNvSpPr/>
              <p:nvPr/>
            </p:nvSpPr>
            <p:spPr>
              <a:xfrm>
                <a:off x="6730350" y="2315900"/>
                <a:ext cx="257700" cy="308375"/>
              </a:xfrm>
              <a:custGeom>
                <a:avLst/>
                <a:gdLst/>
                <a:ahLst/>
                <a:cxnLst/>
                <a:rect l="0" t="0" r="0" b="0"/>
                <a:pathLst>
                  <a:path w="10308" h="12335" extrusionOk="0">
                    <a:moveTo>
                      <a:pt x="5154" y="1"/>
                    </a:moveTo>
                    <a:lnTo>
                      <a:pt x="4617" y="25"/>
                    </a:lnTo>
                    <a:lnTo>
                      <a:pt x="4128" y="98"/>
                    </a:lnTo>
                    <a:lnTo>
                      <a:pt x="3615" y="245"/>
                    </a:lnTo>
                    <a:lnTo>
                      <a:pt x="3151" y="416"/>
                    </a:lnTo>
                    <a:lnTo>
                      <a:pt x="2712" y="636"/>
                    </a:lnTo>
                    <a:lnTo>
                      <a:pt x="2272" y="880"/>
                    </a:lnTo>
                    <a:lnTo>
                      <a:pt x="1881" y="1173"/>
                    </a:lnTo>
                    <a:lnTo>
                      <a:pt x="1515" y="1515"/>
                    </a:lnTo>
                    <a:lnTo>
                      <a:pt x="1198" y="1881"/>
                    </a:lnTo>
                    <a:lnTo>
                      <a:pt x="880" y="2272"/>
                    </a:lnTo>
                    <a:lnTo>
                      <a:pt x="636" y="2687"/>
                    </a:lnTo>
                    <a:lnTo>
                      <a:pt x="416" y="3151"/>
                    </a:lnTo>
                    <a:lnTo>
                      <a:pt x="245" y="3615"/>
                    </a:lnTo>
                    <a:lnTo>
                      <a:pt x="123" y="4104"/>
                    </a:lnTo>
                    <a:lnTo>
                      <a:pt x="50" y="4617"/>
                    </a:lnTo>
                    <a:lnTo>
                      <a:pt x="1" y="5154"/>
                    </a:lnTo>
                    <a:lnTo>
                      <a:pt x="25" y="5423"/>
                    </a:lnTo>
                    <a:lnTo>
                      <a:pt x="50" y="5691"/>
                    </a:lnTo>
                    <a:lnTo>
                      <a:pt x="123" y="6204"/>
                    </a:lnTo>
                    <a:lnTo>
                      <a:pt x="245" y="6693"/>
                    </a:lnTo>
                    <a:lnTo>
                      <a:pt x="416" y="7132"/>
                    </a:lnTo>
                    <a:lnTo>
                      <a:pt x="636" y="7572"/>
                    </a:lnTo>
                    <a:lnTo>
                      <a:pt x="856" y="7963"/>
                    </a:lnTo>
                    <a:lnTo>
                      <a:pt x="1100" y="8353"/>
                    </a:lnTo>
                    <a:lnTo>
                      <a:pt x="1369" y="8744"/>
                    </a:lnTo>
                    <a:lnTo>
                      <a:pt x="1906" y="9526"/>
                    </a:lnTo>
                    <a:lnTo>
                      <a:pt x="2150" y="9941"/>
                    </a:lnTo>
                    <a:lnTo>
                      <a:pt x="2394" y="10356"/>
                    </a:lnTo>
                    <a:lnTo>
                      <a:pt x="2614" y="10796"/>
                    </a:lnTo>
                    <a:lnTo>
                      <a:pt x="2810" y="11284"/>
                    </a:lnTo>
                    <a:lnTo>
                      <a:pt x="2980" y="11797"/>
                    </a:lnTo>
                    <a:lnTo>
                      <a:pt x="3103" y="12334"/>
                    </a:lnTo>
                    <a:lnTo>
                      <a:pt x="4079" y="12334"/>
                    </a:lnTo>
                    <a:lnTo>
                      <a:pt x="3249" y="8500"/>
                    </a:lnTo>
                    <a:lnTo>
                      <a:pt x="2663" y="5642"/>
                    </a:lnTo>
                    <a:lnTo>
                      <a:pt x="2663" y="5520"/>
                    </a:lnTo>
                    <a:lnTo>
                      <a:pt x="2712" y="5423"/>
                    </a:lnTo>
                    <a:lnTo>
                      <a:pt x="2785" y="5374"/>
                    </a:lnTo>
                    <a:lnTo>
                      <a:pt x="2883" y="5349"/>
                    </a:lnTo>
                    <a:lnTo>
                      <a:pt x="2956" y="5349"/>
                    </a:lnTo>
                    <a:lnTo>
                      <a:pt x="3054" y="5398"/>
                    </a:lnTo>
                    <a:lnTo>
                      <a:pt x="4031" y="6253"/>
                    </a:lnTo>
                    <a:lnTo>
                      <a:pt x="4983" y="5398"/>
                    </a:lnTo>
                    <a:lnTo>
                      <a:pt x="5081" y="5349"/>
                    </a:lnTo>
                    <a:lnTo>
                      <a:pt x="5227" y="5349"/>
                    </a:lnTo>
                    <a:lnTo>
                      <a:pt x="5325" y="5398"/>
                    </a:lnTo>
                    <a:lnTo>
                      <a:pt x="6278" y="6253"/>
                    </a:lnTo>
                    <a:lnTo>
                      <a:pt x="7254" y="5398"/>
                    </a:lnTo>
                    <a:lnTo>
                      <a:pt x="7352" y="5349"/>
                    </a:lnTo>
                    <a:lnTo>
                      <a:pt x="7425" y="5349"/>
                    </a:lnTo>
                    <a:lnTo>
                      <a:pt x="7523" y="5374"/>
                    </a:lnTo>
                    <a:lnTo>
                      <a:pt x="7596" y="5423"/>
                    </a:lnTo>
                    <a:lnTo>
                      <a:pt x="7645" y="5520"/>
                    </a:lnTo>
                    <a:lnTo>
                      <a:pt x="7645" y="5642"/>
                    </a:lnTo>
                    <a:lnTo>
                      <a:pt x="7059" y="8500"/>
                    </a:lnTo>
                    <a:lnTo>
                      <a:pt x="6229" y="12334"/>
                    </a:lnTo>
                    <a:lnTo>
                      <a:pt x="7206" y="12334"/>
                    </a:lnTo>
                    <a:lnTo>
                      <a:pt x="7328" y="11797"/>
                    </a:lnTo>
                    <a:lnTo>
                      <a:pt x="7499" y="11284"/>
                    </a:lnTo>
                    <a:lnTo>
                      <a:pt x="7694" y="10796"/>
                    </a:lnTo>
                    <a:lnTo>
                      <a:pt x="7914" y="10356"/>
                    </a:lnTo>
                    <a:lnTo>
                      <a:pt x="8158" y="9941"/>
                    </a:lnTo>
                    <a:lnTo>
                      <a:pt x="8402" y="9526"/>
                    </a:lnTo>
                    <a:lnTo>
                      <a:pt x="8940" y="8744"/>
                    </a:lnTo>
                    <a:lnTo>
                      <a:pt x="9208" y="8353"/>
                    </a:lnTo>
                    <a:lnTo>
                      <a:pt x="9453" y="7963"/>
                    </a:lnTo>
                    <a:lnTo>
                      <a:pt x="9672" y="7572"/>
                    </a:lnTo>
                    <a:lnTo>
                      <a:pt x="9892" y="7132"/>
                    </a:lnTo>
                    <a:lnTo>
                      <a:pt x="10063" y="6693"/>
                    </a:lnTo>
                    <a:lnTo>
                      <a:pt x="10185" y="6204"/>
                    </a:lnTo>
                    <a:lnTo>
                      <a:pt x="10259" y="5691"/>
                    </a:lnTo>
                    <a:lnTo>
                      <a:pt x="10283" y="5423"/>
                    </a:lnTo>
                    <a:lnTo>
                      <a:pt x="10307" y="5154"/>
                    </a:lnTo>
                    <a:lnTo>
                      <a:pt x="10259" y="4617"/>
                    </a:lnTo>
                    <a:lnTo>
                      <a:pt x="10185" y="4104"/>
                    </a:lnTo>
                    <a:lnTo>
                      <a:pt x="10063" y="3615"/>
                    </a:lnTo>
                    <a:lnTo>
                      <a:pt x="9892" y="3151"/>
                    </a:lnTo>
                    <a:lnTo>
                      <a:pt x="9672" y="2687"/>
                    </a:lnTo>
                    <a:lnTo>
                      <a:pt x="9428" y="2272"/>
                    </a:lnTo>
                    <a:lnTo>
                      <a:pt x="9111" y="1881"/>
                    </a:lnTo>
                    <a:lnTo>
                      <a:pt x="8793" y="1515"/>
                    </a:lnTo>
                    <a:lnTo>
                      <a:pt x="8427" y="1173"/>
                    </a:lnTo>
                    <a:lnTo>
                      <a:pt x="8036" y="880"/>
                    </a:lnTo>
                    <a:lnTo>
                      <a:pt x="7596" y="636"/>
                    </a:lnTo>
                    <a:lnTo>
                      <a:pt x="7157" y="416"/>
                    </a:lnTo>
                    <a:lnTo>
                      <a:pt x="6693" y="245"/>
                    </a:lnTo>
                    <a:lnTo>
                      <a:pt x="6180" y="98"/>
                    </a:lnTo>
                    <a:lnTo>
                      <a:pt x="5691" y="25"/>
                    </a:lnTo>
                    <a:lnTo>
                      <a:pt x="5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CC3D0E8-848B-42F3-AEDA-FE4458D34009}"/>
              </a:ext>
            </a:extLst>
          </p:cNvPr>
          <p:cNvGrpSpPr/>
          <p:nvPr/>
        </p:nvGrpSpPr>
        <p:grpSpPr>
          <a:xfrm>
            <a:off x="331344" y="2361852"/>
            <a:ext cx="8071251" cy="400110"/>
            <a:chOff x="331344" y="2361852"/>
            <a:chExt cx="8071251" cy="400110"/>
          </a:xfrm>
        </p:grpSpPr>
        <p:sp>
          <p:nvSpPr>
            <p:cNvPr id="8" name="TextBox 7"/>
            <p:cNvSpPr txBox="1"/>
            <p:nvPr/>
          </p:nvSpPr>
          <p:spPr>
            <a:xfrm>
              <a:off x="561956" y="2361852"/>
              <a:ext cx="7840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Encode Sans" panose="02010600030101010101" charset="0"/>
                  <a:ea typeface="Times New Roman" charset="0"/>
                  <a:cs typeface="Times New Roman" charset="0"/>
                </a:rPr>
                <a:t>Kilometers around 120,000 -140,000 </a:t>
              </a:r>
              <a:endParaRPr lang="en-US" sz="2000" b="1" dirty="0">
                <a:solidFill>
                  <a:schemeClr val="bg1"/>
                </a:solidFill>
                <a:latin typeface="Encode Sans" panose="02010600030101010101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6" name="Shape 468">
              <a:extLst>
                <a:ext uri="{FF2B5EF4-FFF2-40B4-BE49-F238E27FC236}">
                  <a16:creationId xmlns:a16="http://schemas.microsoft.com/office/drawing/2014/main" id="{FB726C62-71B6-4405-AE1A-DEF1492041C8}"/>
                </a:ext>
              </a:extLst>
            </p:cNvPr>
            <p:cNvGrpSpPr/>
            <p:nvPr/>
          </p:nvGrpSpPr>
          <p:grpSpPr>
            <a:xfrm>
              <a:off x="331344" y="2441174"/>
              <a:ext cx="196780" cy="320788"/>
              <a:chOff x="6730350" y="2315900"/>
              <a:chExt cx="257700" cy="420100"/>
            </a:xfrm>
          </p:grpSpPr>
          <p:sp>
            <p:nvSpPr>
              <p:cNvPr id="17" name="Shape 469">
                <a:extLst>
                  <a:ext uri="{FF2B5EF4-FFF2-40B4-BE49-F238E27FC236}">
                    <a16:creationId xmlns:a16="http://schemas.microsoft.com/office/drawing/2014/main" id="{99ECB92C-146E-447C-A1F4-C7001CFB7B59}"/>
                  </a:ext>
                </a:extLst>
              </p:cNvPr>
              <p:cNvSpPr/>
              <p:nvPr/>
            </p:nvSpPr>
            <p:spPr>
              <a:xfrm>
                <a:off x="6807900" y="2671250"/>
                <a:ext cx="102600" cy="226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905" extrusionOk="0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470">
                <a:extLst>
                  <a:ext uri="{FF2B5EF4-FFF2-40B4-BE49-F238E27FC236}">
                    <a16:creationId xmlns:a16="http://schemas.microsoft.com/office/drawing/2014/main" id="{6A49B761-400B-40DB-99EC-7C0D8BE95C6D}"/>
                  </a:ext>
                </a:extLst>
              </p:cNvPr>
              <p:cNvSpPr/>
              <p:nvPr/>
            </p:nvSpPr>
            <p:spPr>
              <a:xfrm>
                <a:off x="6807900" y="2636450"/>
                <a:ext cx="102600" cy="226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905" extrusionOk="0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" name="Shape 471">
                <a:extLst>
                  <a:ext uri="{FF2B5EF4-FFF2-40B4-BE49-F238E27FC236}">
                    <a16:creationId xmlns:a16="http://schemas.microsoft.com/office/drawing/2014/main" id="{93B28BCE-93CB-4A3E-9C3C-FC9D12CF2FD1}"/>
                  </a:ext>
                </a:extLst>
              </p:cNvPr>
              <p:cNvSpPr/>
              <p:nvPr/>
            </p:nvSpPr>
            <p:spPr>
              <a:xfrm>
                <a:off x="6807900" y="2706075"/>
                <a:ext cx="102600" cy="299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1197" extrusionOk="0">
                    <a:moveTo>
                      <a:pt x="1" y="0"/>
                    </a:moveTo>
                    <a:lnTo>
                      <a:pt x="1" y="171"/>
                    </a:lnTo>
                    <a:lnTo>
                      <a:pt x="25" y="318"/>
                    </a:lnTo>
                    <a:lnTo>
                      <a:pt x="98" y="464"/>
                    </a:lnTo>
                    <a:lnTo>
                      <a:pt x="196" y="586"/>
                    </a:lnTo>
                    <a:lnTo>
                      <a:pt x="343" y="660"/>
                    </a:lnTo>
                    <a:lnTo>
                      <a:pt x="1881" y="1172"/>
                    </a:lnTo>
                    <a:lnTo>
                      <a:pt x="2052" y="1197"/>
                    </a:lnTo>
                    <a:lnTo>
                      <a:pt x="2223" y="1172"/>
                    </a:lnTo>
                    <a:lnTo>
                      <a:pt x="3762" y="660"/>
                    </a:lnTo>
                    <a:lnTo>
                      <a:pt x="3908" y="586"/>
                    </a:lnTo>
                    <a:lnTo>
                      <a:pt x="4006" y="464"/>
                    </a:lnTo>
                    <a:lnTo>
                      <a:pt x="4079" y="318"/>
                    </a:lnTo>
                    <a:lnTo>
                      <a:pt x="4104" y="171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" name="Shape 472">
                <a:extLst>
                  <a:ext uri="{FF2B5EF4-FFF2-40B4-BE49-F238E27FC236}">
                    <a16:creationId xmlns:a16="http://schemas.microsoft.com/office/drawing/2014/main" id="{C2CF7197-5C37-4B9D-9628-29F8BEE4D154}"/>
                  </a:ext>
                </a:extLst>
              </p:cNvPr>
              <p:cNvSpPr/>
              <p:nvPr/>
            </p:nvSpPr>
            <p:spPr>
              <a:xfrm>
                <a:off x="6811575" y="2463675"/>
                <a:ext cx="95275" cy="160600"/>
              </a:xfrm>
              <a:custGeom>
                <a:avLst/>
                <a:gdLst/>
                <a:ahLst/>
                <a:cxnLst/>
                <a:rect l="0" t="0" r="0" b="0"/>
                <a:pathLst>
                  <a:path w="3811" h="6424" extrusionOk="0">
                    <a:moveTo>
                      <a:pt x="1905" y="0"/>
                    </a:moveTo>
                    <a:lnTo>
                      <a:pt x="928" y="831"/>
                    </a:lnTo>
                    <a:lnTo>
                      <a:pt x="855" y="879"/>
                    </a:lnTo>
                    <a:lnTo>
                      <a:pt x="782" y="904"/>
                    </a:lnTo>
                    <a:lnTo>
                      <a:pt x="684" y="879"/>
                    </a:lnTo>
                    <a:lnTo>
                      <a:pt x="611" y="831"/>
                    </a:lnTo>
                    <a:lnTo>
                      <a:pt x="0" y="318"/>
                    </a:lnTo>
                    <a:lnTo>
                      <a:pt x="1319" y="6423"/>
                    </a:lnTo>
                    <a:lnTo>
                      <a:pt x="2491" y="6423"/>
                    </a:lnTo>
                    <a:lnTo>
                      <a:pt x="3810" y="318"/>
                    </a:lnTo>
                    <a:lnTo>
                      <a:pt x="3200" y="831"/>
                    </a:lnTo>
                    <a:lnTo>
                      <a:pt x="3126" y="879"/>
                    </a:lnTo>
                    <a:lnTo>
                      <a:pt x="3029" y="904"/>
                    </a:lnTo>
                    <a:lnTo>
                      <a:pt x="2955" y="879"/>
                    </a:lnTo>
                    <a:lnTo>
                      <a:pt x="2882" y="831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473">
                <a:extLst>
                  <a:ext uri="{FF2B5EF4-FFF2-40B4-BE49-F238E27FC236}">
                    <a16:creationId xmlns:a16="http://schemas.microsoft.com/office/drawing/2014/main" id="{CE71B06E-1B7D-4720-9026-98698FC50274}"/>
                  </a:ext>
                </a:extLst>
              </p:cNvPr>
              <p:cNvSpPr/>
              <p:nvPr/>
            </p:nvSpPr>
            <p:spPr>
              <a:xfrm>
                <a:off x="6730350" y="2315900"/>
                <a:ext cx="257700" cy="308375"/>
              </a:xfrm>
              <a:custGeom>
                <a:avLst/>
                <a:gdLst/>
                <a:ahLst/>
                <a:cxnLst/>
                <a:rect l="0" t="0" r="0" b="0"/>
                <a:pathLst>
                  <a:path w="10308" h="12335" extrusionOk="0">
                    <a:moveTo>
                      <a:pt x="5154" y="1"/>
                    </a:moveTo>
                    <a:lnTo>
                      <a:pt x="4617" y="25"/>
                    </a:lnTo>
                    <a:lnTo>
                      <a:pt x="4128" y="98"/>
                    </a:lnTo>
                    <a:lnTo>
                      <a:pt x="3615" y="245"/>
                    </a:lnTo>
                    <a:lnTo>
                      <a:pt x="3151" y="416"/>
                    </a:lnTo>
                    <a:lnTo>
                      <a:pt x="2712" y="636"/>
                    </a:lnTo>
                    <a:lnTo>
                      <a:pt x="2272" y="880"/>
                    </a:lnTo>
                    <a:lnTo>
                      <a:pt x="1881" y="1173"/>
                    </a:lnTo>
                    <a:lnTo>
                      <a:pt x="1515" y="1515"/>
                    </a:lnTo>
                    <a:lnTo>
                      <a:pt x="1198" y="1881"/>
                    </a:lnTo>
                    <a:lnTo>
                      <a:pt x="880" y="2272"/>
                    </a:lnTo>
                    <a:lnTo>
                      <a:pt x="636" y="2687"/>
                    </a:lnTo>
                    <a:lnTo>
                      <a:pt x="416" y="3151"/>
                    </a:lnTo>
                    <a:lnTo>
                      <a:pt x="245" y="3615"/>
                    </a:lnTo>
                    <a:lnTo>
                      <a:pt x="123" y="4104"/>
                    </a:lnTo>
                    <a:lnTo>
                      <a:pt x="50" y="4617"/>
                    </a:lnTo>
                    <a:lnTo>
                      <a:pt x="1" y="5154"/>
                    </a:lnTo>
                    <a:lnTo>
                      <a:pt x="25" y="5423"/>
                    </a:lnTo>
                    <a:lnTo>
                      <a:pt x="50" y="5691"/>
                    </a:lnTo>
                    <a:lnTo>
                      <a:pt x="123" y="6204"/>
                    </a:lnTo>
                    <a:lnTo>
                      <a:pt x="245" y="6693"/>
                    </a:lnTo>
                    <a:lnTo>
                      <a:pt x="416" y="7132"/>
                    </a:lnTo>
                    <a:lnTo>
                      <a:pt x="636" y="7572"/>
                    </a:lnTo>
                    <a:lnTo>
                      <a:pt x="856" y="7963"/>
                    </a:lnTo>
                    <a:lnTo>
                      <a:pt x="1100" y="8353"/>
                    </a:lnTo>
                    <a:lnTo>
                      <a:pt x="1369" y="8744"/>
                    </a:lnTo>
                    <a:lnTo>
                      <a:pt x="1906" y="9526"/>
                    </a:lnTo>
                    <a:lnTo>
                      <a:pt x="2150" y="9941"/>
                    </a:lnTo>
                    <a:lnTo>
                      <a:pt x="2394" y="10356"/>
                    </a:lnTo>
                    <a:lnTo>
                      <a:pt x="2614" y="10796"/>
                    </a:lnTo>
                    <a:lnTo>
                      <a:pt x="2810" y="11284"/>
                    </a:lnTo>
                    <a:lnTo>
                      <a:pt x="2980" y="11797"/>
                    </a:lnTo>
                    <a:lnTo>
                      <a:pt x="3103" y="12334"/>
                    </a:lnTo>
                    <a:lnTo>
                      <a:pt x="4079" y="12334"/>
                    </a:lnTo>
                    <a:lnTo>
                      <a:pt x="3249" y="8500"/>
                    </a:lnTo>
                    <a:lnTo>
                      <a:pt x="2663" y="5642"/>
                    </a:lnTo>
                    <a:lnTo>
                      <a:pt x="2663" y="5520"/>
                    </a:lnTo>
                    <a:lnTo>
                      <a:pt x="2712" y="5423"/>
                    </a:lnTo>
                    <a:lnTo>
                      <a:pt x="2785" y="5374"/>
                    </a:lnTo>
                    <a:lnTo>
                      <a:pt x="2883" y="5349"/>
                    </a:lnTo>
                    <a:lnTo>
                      <a:pt x="2956" y="5349"/>
                    </a:lnTo>
                    <a:lnTo>
                      <a:pt x="3054" y="5398"/>
                    </a:lnTo>
                    <a:lnTo>
                      <a:pt x="4031" y="6253"/>
                    </a:lnTo>
                    <a:lnTo>
                      <a:pt x="4983" y="5398"/>
                    </a:lnTo>
                    <a:lnTo>
                      <a:pt x="5081" y="5349"/>
                    </a:lnTo>
                    <a:lnTo>
                      <a:pt x="5227" y="5349"/>
                    </a:lnTo>
                    <a:lnTo>
                      <a:pt x="5325" y="5398"/>
                    </a:lnTo>
                    <a:lnTo>
                      <a:pt x="6278" y="6253"/>
                    </a:lnTo>
                    <a:lnTo>
                      <a:pt x="7254" y="5398"/>
                    </a:lnTo>
                    <a:lnTo>
                      <a:pt x="7352" y="5349"/>
                    </a:lnTo>
                    <a:lnTo>
                      <a:pt x="7425" y="5349"/>
                    </a:lnTo>
                    <a:lnTo>
                      <a:pt x="7523" y="5374"/>
                    </a:lnTo>
                    <a:lnTo>
                      <a:pt x="7596" y="5423"/>
                    </a:lnTo>
                    <a:lnTo>
                      <a:pt x="7645" y="5520"/>
                    </a:lnTo>
                    <a:lnTo>
                      <a:pt x="7645" y="5642"/>
                    </a:lnTo>
                    <a:lnTo>
                      <a:pt x="7059" y="8500"/>
                    </a:lnTo>
                    <a:lnTo>
                      <a:pt x="6229" y="12334"/>
                    </a:lnTo>
                    <a:lnTo>
                      <a:pt x="7206" y="12334"/>
                    </a:lnTo>
                    <a:lnTo>
                      <a:pt x="7328" y="11797"/>
                    </a:lnTo>
                    <a:lnTo>
                      <a:pt x="7499" y="11284"/>
                    </a:lnTo>
                    <a:lnTo>
                      <a:pt x="7694" y="10796"/>
                    </a:lnTo>
                    <a:lnTo>
                      <a:pt x="7914" y="10356"/>
                    </a:lnTo>
                    <a:lnTo>
                      <a:pt x="8158" y="9941"/>
                    </a:lnTo>
                    <a:lnTo>
                      <a:pt x="8402" y="9526"/>
                    </a:lnTo>
                    <a:lnTo>
                      <a:pt x="8940" y="8744"/>
                    </a:lnTo>
                    <a:lnTo>
                      <a:pt x="9208" y="8353"/>
                    </a:lnTo>
                    <a:lnTo>
                      <a:pt x="9453" y="7963"/>
                    </a:lnTo>
                    <a:lnTo>
                      <a:pt x="9672" y="7572"/>
                    </a:lnTo>
                    <a:lnTo>
                      <a:pt x="9892" y="7132"/>
                    </a:lnTo>
                    <a:lnTo>
                      <a:pt x="10063" y="6693"/>
                    </a:lnTo>
                    <a:lnTo>
                      <a:pt x="10185" y="6204"/>
                    </a:lnTo>
                    <a:lnTo>
                      <a:pt x="10259" y="5691"/>
                    </a:lnTo>
                    <a:lnTo>
                      <a:pt x="10283" y="5423"/>
                    </a:lnTo>
                    <a:lnTo>
                      <a:pt x="10307" y="5154"/>
                    </a:lnTo>
                    <a:lnTo>
                      <a:pt x="10259" y="4617"/>
                    </a:lnTo>
                    <a:lnTo>
                      <a:pt x="10185" y="4104"/>
                    </a:lnTo>
                    <a:lnTo>
                      <a:pt x="10063" y="3615"/>
                    </a:lnTo>
                    <a:lnTo>
                      <a:pt x="9892" y="3151"/>
                    </a:lnTo>
                    <a:lnTo>
                      <a:pt x="9672" y="2687"/>
                    </a:lnTo>
                    <a:lnTo>
                      <a:pt x="9428" y="2272"/>
                    </a:lnTo>
                    <a:lnTo>
                      <a:pt x="9111" y="1881"/>
                    </a:lnTo>
                    <a:lnTo>
                      <a:pt x="8793" y="1515"/>
                    </a:lnTo>
                    <a:lnTo>
                      <a:pt x="8427" y="1173"/>
                    </a:lnTo>
                    <a:lnTo>
                      <a:pt x="8036" y="880"/>
                    </a:lnTo>
                    <a:lnTo>
                      <a:pt x="7596" y="636"/>
                    </a:lnTo>
                    <a:lnTo>
                      <a:pt x="7157" y="416"/>
                    </a:lnTo>
                    <a:lnTo>
                      <a:pt x="6693" y="245"/>
                    </a:lnTo>
                    <a:lnTo>
                      <a:pt x="6180" y="98"/>
                    </a:lnTo>
                    <a:lnTo>
                      <a:pt x="5691" y="25"/>
                    </a:lnTo>
                    <a:lnTo>
                      <a:pt x="5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E8BDDAE-2879-4AFC-BC6E-B92D6230BD00}"/>
              </a:ext>
            </a:extLst>
          </p:cNvPr>
          <p:cNvGrpSpPr/>
          <p:nvPr/>
        </p:nvGrpSpPr>
        <p:grpSpPr>
          <a:xfrm>
            <a:off x="331343" y="2975774"/>
            <a:ext cx="8088921" cy="400110"/>
            <a:chOff x="331343" y="2975774"/>
            <a:chExt cx="8088921" cy="400110"/>
          </a:xfrm>
        </p:grpSpPr>
        <p:sp>
          <p:nvSpPr>
            <p:cNvPr id="9" name="TextBox 8"/>
            <p:cNvSpPr txBox="1"/>
            <p:nvPr/>
          </p:nvSpPr>
          <p:spPr>
            <a:xfrm>
              <a:off x="579625" y="2975774"/>
              <a:ext cx="7840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Encode Sans" panose="02010600030101010101" charset="0"/>
                  <a:ea typeface="Times New Roman" charset="0"/>
                  <a:cs typeface="Times New Roman" charset="0"/>
                </a:rPr>
                <a:t>Registration</a:t>
              </a:r>
              <a:r>
                <a:rPr lang="zh-CN" altLang="en-US" sz="2000" b="1" dirty="0">
                  <a:solidFill>
                    <a:schemeClr val="bg1"/>
                  </a:solidFill>
                  <a:latin typeface="Encode Sans" panose="02010600030101010101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latin typeface="Encode Sans" panose="02010600030101010101" charset="0"/>
                  <a:ea typeface="Times New Roman" charset="0"/>
                  <a:cs typeface="Times New Roman" charset="0"/>
                </a:rPr>
                <a:t>year around 2000 </a:t>
              </a:r>
              <a:endParaRPr lang="en-US" sz="2000" b="1" dirty="0">
                <a:solidFill>
                  <a:schemeClr val="bg1"/>
                </a:solidFill>
                <a:latin typeface="Encode Sans" panose="02010600030101010101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22" name="Shape 468">
              <a:extLst>
                <a:ext uri="{FF2B5EF4-FFF2-40B4-BE49-F238E27FC236}">
                  <a16:creationId xmlns:a16="http://schemas.microsoft.com/office/drawing/2014/main" id="{2DC119DA-F65F-4C6C-B366-2B9277913330}"/>
                </a:ext>
              </a:extLst>
            </p:cNvPr>
            <p:cNvGrpSpPr/>
            <p:nvPr/>
          </p:nvGrpSpPr>
          <p:grpSpPr>
            <a:xfrm>
              <a:off x="331343" y="2993238"/>
              <a:ext cx="196780" cy="320788"/>
              <a:chOff x="6730350" y="2315900"/>
              <a:chExt cx="257700" cy="420100"/>
            </a:xfrm>
          </p:grpSpPr>
          <p:sp>
            <p:nvSpPr>
              <p:cNvPr id="23" name="Shape 469">
                <a:extLst>
                  <a:ext uri="{FF2B5EF4-FFF2-40B4-BE49-F238E27FC236}">
                    <a16:creationId xmlns:a16="http://schemas.microsoft.com/office/drawing/2014/main" id="{460DB63D-1CD9-40FB-BD20-8953CCF06D03}"/>
                  </a:ext>
                </a:extLst>
              </p:cNvPr>
              <p:cNvSpPr/>
              <p:nvPr/>
            </p:nvSpPr>
            <p:spPr>
              <a:xfrm>
                <a:off x="6807900" y="2671250"/>
                <a:ext cx="102600" cy="226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905" extrusionOk="0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" name="Shape 470">
                <a:extLst>
                  <a:ext uri="{FF2B5EF4-FFF2-40B4-BE49-F238E27FC236}">
                    <a16:creationId xmlns:a16="http://schemas.microsoft.com/office/drawing/2014/main" id="{2EDFC583-9954-45B4-BB63-A8DBD1AC08C4}"/>
                  </a:ext>
                </a:extLst>
              </p:cNvPr>
              <p:cNvSpPr/>
              <p:nvPr/>
            </p:nvSpPr>
            <p:spPr>
              <a:xfrm>
                <a:off x="6807900" y="2636450"/>
                <a:ext cx="102600" cy="226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905" extrusionOk="0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471">
                <a:extLst>
                  <a:ext uri="{FF2B5EF4-FFF2-40B4-BE49-F238E27FC236}">
                    <a16:creationId xmlns:a16="http://schemas.microsoft.com/office/drawing/2014/main" id="{AFCF521C-46AC-4E12-8067-13D9BA78BB22}"/>
                  </a:ext>
                </a:extLst>
              </p:cNvPr>
              <p:cNvSpPr/>
              <p:nvPr/>
            </p:nvSpPr>
            <p:spPr>
              <a:xfrm>
                <a:off x="6807900" y="2706075"/>
                <a:ext cx="102600" cy="299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1197" extrusionOk="0">
                    <a:moveTo>
                      <a:pt x="1" y="0"/>
                    </a:moveTo>
                    <a:lnTo>
                      <a:pt x="1" y="171"/>
                    </a:lnTo>
                    <a:lnTo>
                      <a:pt x="25" y="318"/>
                    </a:lnTo>
                    <a:lnTo>
                      <a:pt x="98" y="464"/>
                    </a:lnTo>
                    <a:lnTo>
                      <a:pt x="196" y="586"/>
                    </a:lnTo>
                    <a:lnTo>
                      <a:pt x="343" y="660"/>
                    </a:lnTo>
                    <a:lnTo>
                      <a:pt x="1881" y="1172"/>
                    </a:lnTo>
                    <a:lnTo>
                      <a:pt x="2052" y="1197"/>
                    </a:lnTo>
                    <a:lnTo>
                      <a:pt x="2223" y="1172"/>
                    </a:lnTo>
                    <a:lnTo>
                      <a:pt x="3762" y="660"/>
                    </a:lnTo>
                    <a:lnTo>
                      <a:pt x="3908" y="586"/>
                    </a:lnTo>
                    <a:lnTo>
                      <a:pt x="4006" y="464"/>
                    </a:lnTo>
                    <a:lnTo>
                      <a:pt x="4079" y="318"/>
                    </a:lnTo>
                    <a:lnTo>
                      <a:pt x="4104" y="171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" name="Shape 472">
                <a:extLst>
                  <a:ext uri="{FF2B5EF4-FFF2-40B4-BE49-F238E27FC236}">
                    <a16:creationId xmlns:a16="http://schemas.microsoft.com/office/drawing/2014/main" id="{7F861F24-CDB6-49CC-9188-68E275D39BBF}"/>
                  </a:ext>
                </a:extLst>
              </p:cNvPr>
              <p:cNvSpPr/>
              <p:nvPr/>
            </p:nvSpPr>
            <p:spPr>
              <a:xfrm>
                <a:off x="6811575" y="2463675"/>
                <a:ext cx="95275" cy="160600"/>
              </a:xfrm>
              <a:custGeom>
                <a:avLst/>
                <a:gdLst/>
                <a:ahLst/>
                <a:cxnLst/>
                <a:rect l="0" t="0" r="0" b="0"/>
                <a:pathLst>
                  <a:path w="3811" h="6424" extrusionOk="0">
                    <a:moveTo>
                      <a:pt x="1905" y="0"/>
                    </a:moveTo>
                    <a:lnTo>
                      <a:pt x="928" y="831"/>
                    </a:lnTo>
                    <a:lnTo>
                      <a:pt x="855" y="879"/>
                    </a:lnTo>
                    <a:lnTo>
                      <a:pt x="782" y="904"/>
                    </a:lnTo>
                    <a:lnTo>
                      <a:pt x="684" y="879"/>
                    </a:lnTo>
                    <a:lnTo>
                      <a:pt x="611" y="831"/>
                    </a:lnTo>
                    <a:lnTo>
                      <a:pt x="0" y="318"/>
                    </a:lnTo>
                    <a:lnTo>
                      <a:pt x="1319" y="6423"/>
                    </a:lnTo>
                    <a:lnTo>
                      <a:pt x="2491" y="6423"/>
                    </a:lnTo>
                    <a:lnTo>
                      <a:pt x="3810" y="318"/>
                    </a:lnTo>
                    <a:lnTo>
                      <a:pt x="3200" y="831"/>
                    </a:lnTo>
                    <a:lnTo>
                      <a:pt x="3126" y="879"/>
                    </a:lnTo>
                    <a:lnTo>
                      <a:pt x="3029" y="904"/>
                    </a:lnTo>
                    <a:lnTo>
                      <a:pt x="2955" y="879"/>
                    </a:lnTo>
                    <a:lnTo>
                      <a:pt x="2882" y="831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7" name="Shape 473">
                <a:extLst>
                  <a:ext uri="{FF2B5EF4-FFF2-40B4-BE49-F238E27FC236}">
                    <a16:creationId xmlns:a16="http://schemas.microsoft.com/office/drawing/2014/main" id="{3B0BD5B9-4CCC-41C1-89D8-2B27D21C0070}"/>
                  </a:ext>
                </a:extLst>
              </p:cNvPr>
              <p:cNvSpPr/>
              <p:nvPr/>
            </p:nvSpPr>
            <p:spPr>
              <a:xfrm>
                <a:off x="6730350" y="2315900"/>
                <a:ext cx="257700" cy="308375"/>
              </a:xfrm>
              <a:custGeom>
                <a:avLst/>
                <a:gdLst/>
                <a:ahLst/>
                <a:cxnLst/>
                <a:rect l="0" t="0" r="0" b="0"/>
                <a:pathLst>
                  <a:path w="10308" h="12335" extrusionOk="0">
                    <a:moveTo>
                      <a:pt x="5154" y="1"/>
                    </a:moveTo>
                    <a:lnTo>
                      <a:pt x="4617" y="25"/>
                    </a:lnTo>
                    <a:lnTo>
                      <a:pt x="4128" y="98"/>
                    </a:lnTo>
                    <a:lnTo>
                      <a:pt x="3615" y="245"/>
                    </a:lnTo>
                    <a:lnTo>
                      <a:pt x="3151" y="416"/>
                    </a:lnTo>
                    <a:lnTo>
                      <a:pt x="2712" y="636"/>
                    </a:lnTo>
                    <a:lnTo>
                      <a:pt x="2272" y="880"/>
                    </a:lnTo>
                    <a:lnTo>
                      <a:pt x="1881" y="1173"/>
                    </a:lnTo>
                    <a:lnTo>
                      <a:pt x="1515" y="1515"/>
                    </a:lnTo>
                    <a:lnTo>
                      <a:pt x="1198" y="1881"/>
                    </a:lnTo>
                    <a:lnTo>
                      <a:pt x="880" y="2272"/>
                    </a:lnTo>
                    <a:lnTo>
                      <a:pt x="636" y="2687"/>
                    </a:lnTo>
                    <a:lnTo>
                      <a:pt x="416" y="3151"/>
                    </a:lnTo>
                    <a:lnTo>
                      <a:pt x="245" y="3615"/>
                    </a:lnTo>
                    <a:lnTo>
                      <a:pt x="123" y="4104"/>
                    </a:lnTo>
                    <a:lnTo>
                      <a:pt x="50" y="4617"/>
                    </a:lnTo>
                    <a:lnTo>
                      <a:pt x="1" y="5154"/>
                    </a:lnTo>
                    <a:lnTo>
                      <a:pt x="25" y="5423"/>
                    </a:lnTo>
                    <a:lnTo>
                      <a:pt x="50" y="5691"/>
                    </a:lnTo>
                    <a:lnTo>
                      <a:pt x="123" y="6204"/>
                    </a:lnTo>
                    <a:lnTo>
                      <a:pt x="245" y="6693"/>
                    </a:lnTo>
                    <a:lnTo>
                      <a:pt x="416" y="7132"/>
                    </a:lnTo>
                    <a:lnTo>
                      <a:pt x="636" y="7572"/>
                    </a:lnTo>
                    <a:lnTo>
                      <a:pt x="856" y="7963"/>
                    </a:lnTo>
                    <a:lnTo>
                      <a:pt x="1100" y="8353"/>
                    </a:lnTo>
                    <a:lnTo>
                      <a:pt x="1369" y="8744"/>
                    </a:lnTo>
                    <a:lnTo>
                      <a:pt x="1906" y="9526"/>
                    </a:lnTo>
                    <a:lnTo>
                      <a:pt x="2150" y="9941"/>
                    </a:lnTo>
                    <a:lnTo>
                      <a:pt x="2394" y="10356"/>
                    </a:lnTo>
                    <a:lnTo>
                      <a:pt x="2614" y="10796"/>
                    </a:lnTo>
                    <a:lnTo>
                      <a:pt x="2810" y="11284"/>
                    </a:lnTo>
                    <a:lnTo>
                      <a:pt x="2980" y="11797"/>
                    </a:lnTo>
                    <a:lnTo>
                      <a:pt x="3103" y="12334"/>
                    </a:lnTo>
                    <a:lnTo>
                      <a:pt x="4079" y="12334"/>
                    </a:lnTo>
                    <a:lnTo>
                      <a:pt x="3249" y="8500"/>
                    </a:lnTo>
                    <a:lnTo>
                      <a:pt x="2663" y="5642"/>
                    </a:lnTo>
                    <a:lnTo>
                      <a:pt x="2663" y="5520"/>
                    </a:lnTo>
                    <a:lnTo>
                      <a:pt x="2712" y="5423"/>
                    </a:lnTo>
                    <a:lnTo>
                      <a:pt x="2785" y="5374"/>
                    </a:lnTo>
                    <a:lnTo>
                      <a:pt x="2883" y="5349"/>
                    </a:lnTo>
                    <a:lnTo>
                      <a:pt x="2956" y="5349"/>
                    </a:lnTo>
                    <a:lnTo>
                      <a:pt x="3054" y="5398"/>
                    </a:lnTo>
                    <a:lnTo>
                      <a:pt x="4031" y="6253"/>
                    </a:lnTo>
                    <a:lnTo>
                      <a:pt x="4983" y="5398"/>
                    </a:lnTo>
                    <a:lnTo>
                      <a:pt x="5081" y="5349"/>
                    </a:lnTo>
                    <a:lnTo>
                      <a:pt x="5227" y="5349"/>
                    </a:lnTo>
                    <a:lnTo>
                      <a:pt x="5325" y="5398"/>
                    </a:lnTo>
                    <a:lnTo>
                      <a:pt x="6278" y="6253"/>
                    </a:lnTo>
                    <a:lnTo>
                      <a:pt x="7254" y="5398"/>
                    </a:lnTo>
                    <a:lnTo>
                      <a:pt x="7352" y="5349"/>
                    </a:lnTo>
                    <a:lnTo>
                      <a:pt x="7425" y="5349"/>
                    </a:lnTo>
                    <a:lnTo>
                      <a:pt x="7523" y="5374"/>
                    </a:lnTo>
                    <a:lnTo>
                      <a:pt x="7596" y="5423"/>
                    </a:lnTo>
                    <a:lnTo>
                      <a:pt x="7645" y="5520"/>
                    </a:lnTo>
                    <a:lnTo>
                      <a:pt x="7645" y="5642"/>
                    </a:lnTo>
                    <a:lnTo>
                      <a:pt x="7059" y="8500"/>
                    </a:lnTo>
                    <a:lnTo>
                      <a:pt x="6229" y="12334"/>
                    </a:lnTo>
                    <a:lnTo>
                      <a:pt x="7206" y="12334"/>
                    </a:lnTo>
                    <a:lnTo>
                      <a:pt x="7328" y="11797"/>
                    </a:lnTo>
                    <a:lnTo>
                      <a:pt x="7499" y="11284"/>
                    </a:lnTo>
                    <a:lnTo>
                      <a:pt x="7694" y="10796"/>
                    </a:lnTo>
                    <a:lnTo>
                      <a:pt x="7914" y="10356"/>
                    </a:lnTo>
                    <a:lnTo>
                      <a:pt x="8158" y="9941"/>
                    </a:lnTo>
                    <a:lnTo>
                      <a:pt x="8402" y="9526"/>
                    </a:lnTo>
                    <a:lnTo>
                      <a:pt x="8940" y="8744"/>
                    </a:lnTo>
                    <a:lnTo>
                      <a:pt x="9208" y="8353"/>
                    </a:lnTo>
                    <a:lnTo>
                      <a:pt x="9453" y="7963"/>
                    </a:lnTo>
                    <a:lnTo>
                      <a:pt x="9672" y="7572"/>
                    </a:lnTo>
                    <a:lnTo>
                      <a:pt x="9892" y="7132"/>
                    </a:lnTo>
                    <a:lnTo>
                      <a:pt x="10063" y="6693"/>
                    </a:lnTo>
                    <a:lnTo>
                      <a:pt x="10185" y="6204"/>
                    </a:lnTo>
                    <a:lnTo>
                      <a:pt x="10259" y="5691"/>
                    </a:lnTo>
                    <a:lnTo>
                      <a:pt x="10283" y="5423"/>
                    </a:lnTo>
                    <a:lnTo>
                      <a:pt x="10307" y="5154"/>
                    </a:lnTo>
                    <a:lnTo>
                      <a:pt x="10259" y="4617"/>
                    </a:lnTo>
                    <a:lnTo>
                      <a:pt x="10185" y="4104"/>
                    </a:lnTo>
                    <a:lnTo>
                      <a:pt x="10063" y="3615"/>
                    </a:lnTo>
                    <a:lnTo>
                      <a:pt x="9892" y="3151"/>
                    </a:lnTo>
                    <a:lnTo>
                      <a:pt x="9672" y="2687"/>
                    </a:lnTo>
                    <a:lnTo>
                      <a:pt x="9428" y="2272"/>
                    </a:lnTo>
                    <a:lnTo>
                      <a:pt x="9111" y="1881"/>
                    </a:lnTo>
                    <a:lnTo>
                      <a:pt x="8793" y="1515"/>
                    </a:lnTo>
                    <a:lnTo>
                      <a:pt x="8427" y="1173"/>
                    </a:lnTo>
                    <a:lnTo>
                      <a:pt x="8036" y="880"/>
                    </a:lnTo>
                    <a:lnTo>
                      <a:pt x="7596" y="636"/>
                    </a:lnTo>
                    <a:lnTo>
                      <a:pt x="7157" y="416"/>
                    </a:lnTo>
                    <a:lnTo>
                      <a:pt x="6693" y="245"/>
                    </a:lnTo>
                    <a:lnTo>
                      <a:pt x="6180" y="98"/>
                    </a:lnTo>
                    <a:lnTo>
                      <a:pt x="5691" y="25"/>
                    </a:lnTo>
                    <a:lnTo>
                      <a:pt x="5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27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Insights  -  FOR SELLER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0702" y="1175232"/>
            <a:ext cx="7840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Encode Sans" panose="02010600030101010101" charset="0"/>
              </a:rPr>
              <a:t>You </a:t>
            </a:r>
            <a:r>
              <a:rPr lang="en-US" altLang="zh-CN" sz="2400" b="1" dirty="0" err="1">
                <a:solidFill>
                  <a:srgbClr val="C00000"/>
                </a:solidFill>
                <a:latin typeface="Encode Sans" panose="02010600030101010101" charset="0"/>
              </a:rPr>
              <a:t>shoud</a:t>
            </a:r>
            <a:r>
              <a:rPr lang="en-US" altLang="zh-CN" sz="2400" b="1" dirty="0">
                <a:solidFill>
                  <a:srgbClr val="C00000"/>
                </a:solidFill>
                <a:latin typeface="Encode Sans" panose="02010600030101010101" charset="0"/>
              </a:rPr>
              <a:t> know:</a:t>
            </a:r>
          </a:p>
          <a:p>
            <a:endParaRPr lang="en-US" altLang="zh-CN" sz="2400" b="1" dirty="0">
              <a:solidFill>
                <a:srgbClr val="C00000"/>
              </a:solidFill>
              <a:latin typeface="Encode Sans" panose="02010600030101010101" charset="0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Encode Sans" panose="02010600030101010101" charset="0"/>
              </a:rPr>
              <a:t> </a:t>
            </a:r>
            <a:endParaRPr lang="zh-CN" altLang="en-US" sz="2400" b="1" dirty="0">
              <a:solidFill>
                <a:srgbClr val="C00000"/>
              </a:solidFill>
              <a:latin typeface="Encode Sans" panose="02010600030101010101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3910E9-9261-47DA-A717-73693D9BE78E}"/>
              </a:ext>
            </a:extLst>
          </p:cNvPr>
          <p:cNvGrpSpPr/>
          <p:nvPr/>
        </p:nvGrpSpPr>
        <p:grpSpPr>
          <a:xfrm>
            <a:off x="270043" y="1944674"/>
            <a:ext cx="8441957" cy="1231106"/>
            <a:chOff x="270043" y="1944674"/>
            <a:chExt cx="8441957" cy="123110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EEFE3A6-F5BB-4E5F-8FE2-FB506BC8BFC8}"/>
                </a:ext>
              </a:extLst>
            </p:cNvPr>
            <p:cNvSpPr txBox="1"/>
            <p:nvPr/>
          </p:nvSpPr>
          <p:spPr>
            <a:xfrm>
              <a:off x="570702" y="1944674"/>
              <a:ext cx="8141298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Encode Sans" panose="02010600030101010101" charset="0"/>
                </a:rPr>
                <a:t>The value of your car start to devaluate sharply after six years and </a:t>
              </a:r>
              <a:r>
                <a:rPr lang="en-US" altLang="zh-CN" sz="2000">
                  <a:solidFill>
                    <a:schemeClr val="bg1"/>
                  </a:solidFill>
                  <a:latin typeface="Encode Sans" panose="02010600030101010101" charset="0"/>
                </a:rPr>
                <a:t>20000 km you </a:t>
              </a:r>
              <a:r>
                <a:rPr lang="en-US" altLang="zh-CN" sz="2000" dirty="0">
                  <a:solidFill>
                    <a:schemeClr val="bg1"/>
                  </a:solidFill>
                  <a:latin typeface="Encode Sans" panose="02010600030101010101" charset="0"/>
                </a:rPr>
                <a:t>bought it. 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Encode Sans" panose="02010600030101010101" charset="0"/>
              </a:endParaRPr>
            </a:p>
            <a:p>
              <a:endParaRPr lang="zh-CN" altLang="en-US" dirty="0"/>
            </a:p>
          </p:txBody>
        </p:sp>
        <p:grpSp>
          <p:nvGrpSpPr>
            <p:cNvPr id="11" name="Shape 468">
              <a:extLst>
                <a:ext uri="{FF2B5EF4-FFF2-40B4-BE49-F238E27FC236}">
                  <a16:creationId xmlns:a16="http://schemas.microsoft.com/office/drawing/2014/main" id="{42457BA7-2452-4D9E-8AFE-46E3AB70F076}"/>
                </a:ext>
              </a:extLst>
            </p:cNvPr>
            <p:cNvGrpSpPr/>
            <p:nvPr/>
          </p:nvGrpSpPr>
          <p:grpSpPr>
            <a:xfrm>
              <a:off x="270043" y="2054773"/>
              <a:ext cx="196780" cy="320788"/>
              <a:chOff x="6730350" y="2315900"/>
              <a:chExt cx="257700" cy="420100"/>
            </a:xfrm>
          </p:grpSpPr>
          <p:sp>
            <p:nvSpPr>
              <p:cNvPr id="12" name="Shape 469">
                <a:extLst>
                  <a:ext uri="{FF2B5EF4-FFF2-40B4-BE49-F238E27FC236}">
                    <a16:creationId xmlns:a16="http://schemas.microsoft.com/office/drawing/2014/main" id="{0857A41C-C769-493E-B33E-70F50E77F4A8}"/>
                  </a:ext>
                </a:extLst>
              </p:cNvPr>
              <p:cNvSpPr/>
              <p:nvPr/>
            </p:nvSpPr>
            <p:spPr>
              <a:xfrm>
                <a:off x="6807900" y="2671250"/>
                <a:ext cx="102600" cy="226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905" extrusionOk="0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470">
                <a:extLst>
                  <a:ext uri="{FF2B5EF4-FFF2-40B4-BE49-F238E27FC236}">
                    <a16:creationId xmlns:a16="http://schemas.microsoft.com/office/drawing/2014/main" id="{41C688AD-D811-493D-B235-F198745951FC}"/>
                  </a:ext>
                </a:extLst>
              </p:cNvPr>
              <p:cNvSpPr/>
              <p:nvPr/>
            </p:nvSpPr>
            <p:spPr>
              <a:xfrm>
                <a:off x="6807900" y="2636450"/>
                <a:ext cx="102600" cy="226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905" extrusionOk="0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471">
                <a:extLst>
                  <a:ext uri="{FF2B5EF4-FFF2-40B4-BE49-F238E27FC236}">
                    <a16:creationId xmlns:a16="http://schemas.microsoft.com/office/drawing/2014/main" id="{F2B37F2C-D560-42EC-9BB4-6227FD2D7A93}"/>
                  </a:ext>
                </a:extLst>
              </p:cNvPr>
              <p:cNvSpPr/>
              <p:nvPr/>
            </p:nvSpPr>
            <p:spPr>
              <a:xfrm>
                <a:off x="6807900" y="2706075"/>
                <a:ext cx="102600" cy="29925"/>
              </a:xfrm>
              <a:custGeom>
                <a:avLst/>
                <a:gdLst/>
                <a:ahLst/>
                <a:cxnLst/>
                <a:rect l="0" t="0" r="0" b="0"/>
                <a:pathLst>
                  <a:path w="4104" h="1197" extrusionOk="0">
                    <a:moveTo>
                      <a:pt x="1" y="0"/>
                    </a:moveTo>
                    <a:lnTo>
                      <a:pt x="1" y="171"/>
                    </a:lnTo>
                    <a:lnTo>
                      <a:pt x="25" y="318"/>
                    </a:lnTo>
                    <a:lnTo>
                      <a:pt x="98" y="464"/>
                    </a:lnTo>
                    <a:lnTo>
                      <a:pt x="196" y="586"/>
                    </a:lnTo>
                    <a:lnTo>
                      <a:pt x="343" y="660"/>
                    </a:lnTo>
                    <a:lnTo>
                      <a:pt x="1881" y="1172"/>
                    </a:lnTo>
                    <a:lnTo>
                      <a:pt x="2052" y="1197"/>
                    </a:lnTo>
                    <a:lnTo>
                      <a:pt x="2223" y="1172"/>
                    </a:lnTo>
                    <a:lnTo>
                      <a:pt x="3762" y="660"/>
                    </a:lnTo>
                    <a:lnTo>
                      <a:pt x="3908" y="586"/>
                    </a:lnTo>
                    <a:lnTo>
                      <a:pt x="4006" y="464"/>
                    </a:lnTo>
                    <a:lnTo>
                      <a:pt x="4079" y="318"/>
                    </a:lnTo>
                    <a:lnTo>
                      <a:pt x="4104" y="171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" name="Shape 472">
                <a:extLst>
                  <a:ext uri="{FF2B5EF4-FFF2-40B4-BE49-F238E27FC236}">
                    <a16:creationId xmlns:a16="http://schemas.microsoft.com/office/drawing/2014/main" id="{A899C203-1DD6-46F1-A172-94E912776B98}"/>
                  </a:ext>
                </a:extLst>
              </p:cNvPr>
              <p:cNvSpPr/>
              <p:nvPr/>
            </p:nvSpPr>
            <p:spPr>
              <a:xfrm>
                <a:off x="6811575" y="2463675"/>
                <a:ext cx="95275" cy="160600"/>
              </a:xfrm>
              <a:custGeom>
                <a:avLst/>
                <a:gdLst/>
                <a:ahLst/>
                <a:cxnLst/>
                <a:rect l="0" t="0" r="0" b="0"/>
                <a:pathLst>
                  <a:path w="3811" h="6424" extrusionOk="0">
                    <a:moveTo>
                      <a:pt x="1905" y="0"/>
                    </a:moveTo>
                    <a:lnTo>
                      <a:pt x="928" y="831"/>
                    </a:lnTo>
                    <a:lnTo>
                      <a:pt x="855" y="879"/>
                    </a:lnTo>
                    <a:lnTo>
                      <a:pt x="782" y="904"/>
                    </a:lnTo>
                    <a:lnTo>
                      <a:pt x="684" y="879"/>
                    </a:lnTo>
                    <a:lnTo>
                      <a:pt x="611" y="831"/>
                    </a:lnTo>
                    <a:lnTo>
                      <a:pt x="0" y="318"/>
                    </a:lnTo>
                    <a:lnTo>
                      <a:pt x="1319" y="6423"/>
                    </a:lnTo>
                    <a:lnTo>
                      <a:pt x="2491" y="6423"/>
                    </a:lnTo>
                    <a:lnTo>
                      <a:pt x="3810" y="318"/>
                    </a:lnTo>
                    <a:lnTo>
                      <a:pt x="3200" y="831"/>
                    </a:lnTo>
                    <a:lnTo>
                      <a:pt x="3126" y="879"/>
                    </a:lnTo>
                    <a:lnTo>
                      <a:pt x="3029" y="904"/>
                    </a:lnTo>
                    <a:lnTo>
                      <a:pt x="2955" y="879"/>
                    </a:lnTo>
                    <a:lnTo>
                      <a:pt x="2882" y="831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473">
                <a:extLst>
                  <a:ext uri="{FF2B5EF4-FFF2-40B4-BE49-F238E27FC236}">
                    <a16:creationId xmlns:a16="http://schemas.microsoft.com/office/drawing/2014/main" id="{13D3D9EB-684A-4475-8FE9-EE2F0384D9BC}"/>
                  </a:ext>
                </a:extLst>
              </p:cNvPr>
              <p:cNvSpPr/>
              <p:nvPr/>
            </p:nvSpPr>
            <p:spPr>
              <a:xfrm>
                <a:off x="6730350" y="2315900"/>
                <a:ext cx="257700" cy="308375"/>
              </a:xfrm>
              <a:custGeom>
                <a:avLst/>
                <a:gdLst/>
                <a:ahLst/>
                <a:cxnLst/>
                <a:rect l="0" t="0" r="0" b="0"/>
                <a:pathLst>
                  <a:path w="10308" h="12335" extrusionOk="0">
                    <a:moveTo>
                      <a:pt x="5154" y="1"/>
                    </a:moveTo>
                    <a:lnTo>
                      <a:pt x="4617" y="25"/>
                    </a:lnTo>
                    <a:lnTo>
                      <a:pt x="4128" y="98"/>
                    </a:lnTo>
                    <a:lnTo>
                      <a:pt x="3615" y="245"/>
                    </a:lnTo>
                    <a:lnTo>
                      <a:pt x="3151" y="416"/>
                    </a:lnTo>
                    <a:lnTo>
                      <a:pt x="2712" y="636"/>
                    </a:lnTo>
                    <a:lnTo>
                      <a:pt x="2272" y="880"/>
                    </a:lnTo>
                    <a:lnTo>
                      <a:pt x="1881" y="1173"/>
                    </a:lnTo>
                    <a:lnTo>
                      <a:pt x="1515" y="1515"/>
                    </a:lnTo>
                    <a:lnTo>
                      <a:pt x="1198" y="1881"/>
                    </a:lnTo>
                    <a:lnTo>
                      <a:pt x="880" y="2272"/>
                    </a:lnTo>
                    <a:lnTo>
                      <a:pt x="636" y="2687"/>
                    </a:lnTo>
                    <a:lnTo>
                      <a:pt x="416" y="3151"/>
                    </a:lnTo>
                    <a:lnTo>
                      <a:pt x="245" y="3615"/>
                    </a:lnTo>
                    <a:lnTo>
                      <a:pt x="123" y="4104"/>
                    </a:lnTo>
                    <a:lnTo>
                      <a:pt x="50" y="4617"/>
                    </a:lnTo>
                    <a:lnTo>
                      <a:pt x="1" y="5154"/>
                    </a:lnTo>
                    <a:lnTo>
                      <a:pt x="25" y="5423"/>
                    </a:lnTo>
                    <a:lnTo>
                      <a:pt x="50" y="5691"/>
                    </a:lnTo>
                    <a:lnTo>
                      <a:pt x="123" y="6204"/>
                    </a:lnTo>
                    <a:lnTo>
                      <a:pt x="245" y="6693"/>
                    </a:lnTo>
                    <a:lnTo>
                      <a:pt x="416" y="7132"/>
                    </a:lnTo>
                    <a:lnTo>
                      <a:pt x="636" y="7572"/>
                    </a:lnTo>
                    <a:lnTo>
                      <a:pt x="856" y="7963"/>
                    </a:lnTo>
                    <a:lnTo>
                      <a:pt x="1100" y="8353"/>
                    </a:lnTo>
                    <a:lnTo>
                      <a:pt x="1369" y="8744"/>
                    </a:lnTo>
                    <a:lnTo>
                      <a:pt x="1906" y="9526"/>
                    </a:lnTo>
                    <a:lnTo>
                      <a:pt x="2150" y="9941"/>
                    </a:lnTo>
                    <a:lnTo>
                      <a:pt x="2394" y="10356"/>
                    </a:lnTo>
                    <a:lnTo>
                      <a:pt x="2614" y="10796"/>
                    </a:lnTo>
                    <a:lnTo>
                      <a:pt x="2810" y="11284"/>
                    </a:lnTo>
                    <a:lnTo>
                      <a:pt x="2980" y="11797"/>
                    </a:lnTo>
                    <a:lnTo>
                      <a:pt x="3103" y="12334"/>
                    </a:lnTo>
                    <a:lnTo>
                      <a:pt x="4079" y="12334"/>
                    </a:lnTo>
                    <a:lnTo>
                      <a:pt x="3249" y="8500"/>
                    </a:lnTo>
                    <a:lnTo>
                      <a:pt x="2663" y="5642"/>
                    </a:lnTo>
                    <a:lnTo>
                      <a:pt x="2663" y="5520"/>
                    </a:lnTo>
                    <a:lnTo>
                      <a:pt x="2712" y="5423"/>
                    </a:lnTo>
                    <a:lnTo>
                      <a:pt x="2785" y="5374"/>
                    </a:lnTo>
                    <a:lnTo>
                      <a:pt x="2883" y="5349"/>
                    </a:lnTo>
                    <a:lnTo>
                      <a:pt x="2956" y="5349"/>
                    </a:lnTo>
                    <a:lnTo>
                      <a:pt x="3054" y="5398"/>
                    </a:lnTo>
                    <a:lnTo>
                      <a:pt x="4031" y="6253"/>
                    </a:lnTo>
                    <a:lnTo>
                      <a:pt x="4983" y="5398"/>
                    </a:lnTo>
                    <a:lnTo>
                      <a:pt x="5081" y="5349"/>
                    </a:lnTo>
                    <a:lnTo>
                      <a:pt x="5227" y="5349"/>
                    </a:lnTo>
                    <a:lnTo>
                      <a:pt x="5325" y="5398"/>
                    </a:lnTo>
                    <a:lnTo>
                      <a:pt x="6278" y="6253"/>
                    </a:lnTo>
                    <a:lnTo>
                      <a:pt x="7254" y="5398"/>
                    </a:lnTo>
                    <a:lnTo>
                      <a:pt x="7352" y="5349"/>
                    </a:lnTo>
                    <a:lnTo>
                      <a:pt x="7425" y="5349"/>
                    </a:lnTo>
                    <a:lnTo>
                      <a:pt x="7523" y="5374"/>
                    </a:lnTo>
                    <a:lnTo>
                      <a:pt x="7596" y="5423"/>
                    </a:lnTo>
                    <a:lnTo>
                      <a:pt x="7645" y="5520"/>
                    </a:lnTo>
                    <a:lnTo>
                      <a:pt x="7645" y="5642"/>
                    </a:lnTo>
                    <a:lnTo>
                      <a:pt x="7059" y="8500"/>
                    </a:lnTo>
                    <a:lnTo>
                      <a:pt x="6229" y="12334"/>
                    </a:lnTo>
                    <a:lnTo>
                      <a:pt x="7206" y="12334"/>
                    </a:lnTo>
                    <a:lnTo>
                      <a:pt x="7328" y="11797"/>
                    </a:lnTo>
                    <a:lnTo>
                      <a:pt x="7499" y="11284"/>
                    </a:lnTo>
                    <a:lnTo>
                      <a:pt x="7694" y="10796"/>
                    </a:lnTo>
                    <a:lnTo>
                      <a:pt x="7914" y="10356"/>
                    </a:lnTo>
                    <a:lnTo>
                      <a:pt x="8158" y="9941"/>
                    </a:lnTo>
                    <a:lnTo>
                      <a:pt x="8402" y="9526"/>
                    </a:lnTo>
                    <a:lnTo>
                      <a:pt x="8940" y="8744"/>
                    </a:lnTo>
                    <a:lnTo>
                      <a:pt x="9208" y="8353"/>
                    </a:lnTo>
                    <a:lnTo>
                      <a:pt x="9453" y="7963"/>
                    </a:lnTo>
                    <a:lnTo>
                      <a:pt x="9672" y="7572"/>
                    </a:lnTo>
                    <a:lnTo>
                      <a:pt x="9892" y="7132"/>
                    </a:lnTo>
                    <a:lnTo>
                      <a:pt x="10063" y="6693"/>
                    </a:lnTo>
                    <a:lnTo>
                      <a:pt x="10185" y="6204"/>
                    </a:lnTo>
                    <a:lnTo>
                      <a:pt x="10259" y="5691"/>
                    </a:lnTo>
                    <a:lnTo>
                      <a:pt x="10283" y="5423"/>
                    </a:lnTo>
                    <a:lnTo>
                      <a:pt x="10307" y="5154"/>
                    </a:lnTo>
                    <a:lnTo>
                      <a:pt x="10259" y="4617"/>
                    </a:lnTo>
                    <a:lnTo>
                      <a:pt x="10185" y="4104"/>
                    </a:lnTo>
                    <a:lnTo>
                      <a:pt x="10063" y="3615"/>
                    </a:lnTo>
                    <a:lnTo>
                      <a:pt x="9892" y="3151"/>
                    </a:lnTo>
                    <a:lnTo>
                      <a:pt x="9672" y="2687"/>
                    </a:lnTo>
                    <a:lnTo>
                      <a:pt x="9428" y="2272"/>
                    </a:lnTo>
                    <a:lnTo>
                      <a:pt x="9111" y="1881"/>
                    </a:lnTo>
                    <a:lnTo>
                      <a:pt x="8793" y="1515"/>
                    </a:lnTo>
                    <a:lnTo>
                      <a:pt x="8427" y="1173"/>
                    </a:lnTo>
                    <a:lnTo>
                      <a:pt x="8036" y="880"/>
                    </a:lnTo>
                    <a:lnTo>
                      <a:pt x="7596" y="636"/>
                    </a:lnTo>
                    <a:lnTo>
                      <a:pt x="7157" y="416"/>
                    </a:lnTo>
                    <a:lnTo>
                      <a:pt x="6693" y="245"/>
                    </a:lnTo>
                    <a:lnTo>
                      <a:pt x="6180" y="98"/>
                    </a:lnTo>
                    <a:lnTo>
                      <a:pt x="5691" y="25"/>
                    </a:lnTo>
                    <a:lnTo>
                      <a:pt x="5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339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2800" dirty="0"/>
              <a:t>Conclusion</a:t>
            </a:r>
            <a:endParaRPr lang="en" sz="2800" dirty="0"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identifying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influential</a:t>
            </a:r>
            <a:r>
              <a:rPr lang="zh-CN" altLang="en-US" dirty="0"/>
              <a:t> </a:t>
            </a:r>
            <a:r>
              <a:rPr lang="en-US" altLang="zh-CN" dirty="0"/>
              <a:t>predictors,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creates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healthy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transparent</a:t>
            </a:r>
            <a:r>
              <a:rPr lang="zh-CN" altLang="en-US" dirty="0"/>
              <a:t> </a:t>
            </a:r>
            <a:r>
              <a:rPr lang="en-US" altLang="zh-CN" dirty="0"/>
              <a:t>used-car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buyer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seller.</a:t>
            </a:r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-US" altLang="zh-CN" dirty="0"/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-US" altLang="zh-CN" dirty="0"/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-US" altLang="zh-CN" dirty="0"/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-US" altLang="zh-CN" dirty="0"/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" dirty="0"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4" r="15666"/>
          <a:stretch/>
        </p:blipFill>
        <p:spPr>
          <a:xfrm>
            <a:off x="4646140" y="0"/>
            <a:ext cx="4497860" cy="46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24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2800" dirty="0"/>
              <a:t>Conclusion</a:t>
            </a:r>
            <a:endParaRPr lang="en" sz="2800" dirty="0"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seller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buyer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-US" altLang="zh-CN" dirty="0"/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-US" altLang="zh-CN" dirty="0"/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-US" altLang="zh-CN" dirty="0"/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-US" altLang="zh-CN" dirty="0"/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" dirty="0"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3" t="492" r="8028" b="3394"/>
          <a:stretch/>
        </p:blipFill>
        <p:spPr>
          <a:xfrm>
            <a:off x="4473146" y="549766"/>
            <a:ext cx="4670854" cy="40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44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  <p:sp>
        <p:nvSpPr>
          <p:cNvPr id="308" name="Shape 308"/>
          <p:cNvSpPr txBox="1">
            <a:spLocks noGrp="1"/>
          </p:cNvSpPr>
          <p:nvPr>
            <p:ph type="ctrTitle" idx="4294967295"/>
          </p:nvPr>
        </p:nvSpPr>
        <p:spPr>
          <a:xfrm>
            <a:off x="747000" y="833050"/>
            <a:ext cx="43737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55C21"/>
                </a:solidFill>
              </a:rPr>
              <a:t>THANKS!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subTitle" idx="4294967295"/>
          </p:nvPr>
        </p:nvSpPr>
        <p:spPr>
          <a:xfrm>
            <a:off x="762000" y="2109532"/>
            <a:ext cx="4373700" cy="315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ANY QUESTIONS?</a:t>
            </a:r>
          </a:p>
        </p:txBody>
      </p:sp>
      <p:sp>
        <p:nvSpPr>
          <p:cNvPr id="8" name="Shape 452"/>
          <p:cNvSpPr/>
          <p:nvPr/>
        </p:nvSpPr>
        <p:spPr>
          <a:xfrm>
            <a:off x="5449986" y="833050"/>
            <a:ext cx="2946269" cy="2946269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989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CREDITS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FFFFFF"/>
                </a:solidFill>
              </a:rPr>
              <a:t>Data</a:t>
            </a:r>
            <a:r>
              <a:rPr lang="zh-CN" altLang="en-US" sz="2400" dirty="0">
                <a:solidFill>
                  <a:srgbClr val="FFFFFF"/>
                </a:solidFill>
              </a:rPr>
              <a:t> </a:t>
            </a:r>
            <a:r>
              <a:rPr lang="en-US" altLang="zh-CN" sz="2400" dirty="0">
                <a:solidFill>
                  <a:srgbClr val="FFFFFF"/>
                </a:solidFill>
              </a:rPr>
              <a:t>Source:</a:t>
            </a:r>
            <a:r>
              <a:rPr lang="zh-CN" altLang="en-US" sz="2400" dirty="0">
                <a:solidFill>
                  <a:srgbClr val="FFFFFF"/>
                </a:solidFill>
              </a:rPr>
              <a:t> </a:t>
            </a:r>
            <a:r>
              <a:rPr lang="en-US" altLang="zh-CN" sz="2400" dirty="0" err="1">
                <a:solidFill>
                  <a:srgbClr val="FFFFFF"/>
                </a:solidFill>
              </a:rPr>
              <a:t>Orges</a:t>
            </a:r>
            <a:r>
              <a:rPr lang="zh-CN" altLang="en-US" sz="2400" dirty="0">
                <a:solidFill>
                  <a:srgbClr val="FFFFFF"/>
                </a:solidFill>
              </a:rPr>
              <a:t> </a:t>
            </a:r>
            <a:r>
              <a:rPr lang="en-US" altLang="zh-CN" sz="2400" dirty="0" err="1">
                <a:solidFill>
                  <a:srgbClr val="FFFFFF"/>
                </a:solidFill>
              </a:rPr>
              <a:t>Leka</a:t>
            </a:r>
            <a:r>
              <a:rPr lang="en-US" altLang="zh-CN" dirty="0"/>
              <a:t>.</a:t>
            </a:r>
            <a:r>
              <a:rPr lang="zh-CN" altLang="en-US" sz="2400" dirty="0">
                <a:solidFill>
                  <a:srgbClr val="FFFFFF"/>
                </a:solidFill>
              </a:rPr>
              <a:t> </a:t>
            </a:r>
            <a:r>
              <a:rPr lang="en-US" i="1" dirty="0"/>
              <a:t>Used cars database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2006</a:t>
            </a:r>
            <a:endParaRPr lang="en-US" altLang="zh-CN" sz="2400" dirty="0">
              <a:solidFill>
                <a:srgbClr val="FFFFFF"/>
              </a:solidFill>
            </a:endParaRPr>
          </a:p>
          <a:p>
            <a:pPr lvl="0">
              <a:buNone/>
            </a:pPr>
            <a:r>
              <a:rPr lang="en-US" altLang="zh-CN" dirty="0"/>
              <a:t>https://</a:t>
            </a:r>
            <a:r>
              <a:rPr lang="en-US" altLang="zh-CN" dirty="0" err="1"/>
              <a:t>www.kaggle.com</a:t>
            </a:r>
            <a:r>
              <a:rPr lang="en-US" altLang="zh-CN" dirty="0"/>
              <a:t>/</a:t>
            </a:r>
            <a:r>
              <a:rPr lang="en-US" altLang="zh-CN" dirty="0" err="1"/>
              <a:t>orgesleka</a:t>
            </a:r>
            <a:r>
              <a:rPr lang="en-US" altLang="zh-CN" dirty="0"/>
              <a:t>/used-cars-database/data</a:t>
            </a:r>
            <a:endParaRPr lang="en" sz="2400" dirty="0">
              <a:solidFill>
                <a:srgbClr val="FFFFFF"/>
              </a:solidFill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765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22991" y="3087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</a:t>
            </a:r>
            <a:r>
              <a:rPr lang="en-US" dirty="0"/>
              <a:t>TRODUCTION</a:t>
            </a:r>
            <a:endParaRPr lang="en"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4736400" y="1113104"/>
            <a:ext cx="3704216" cy="295949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Encode Sans" panose="02010600030101010101" charset="0"/>
              </a:rPr>
              <a:t>IMPORTANCE </a:t>
            </a:r>
            <a:r>
              <a:rPr lang="en" altLang="zh-CN" sz="1400" b="1" dirty="0"/>
              <a:t>®</a:t>
            </a:r>
            <a:endParaRPr lang="en-US" altLang="zh-CN" sz="1400" dirty="0">
              <a:solidFill>
                <a:schemeClr val="bg1"/>
              </a:solidFill>
              <a:latin typeface="Encode Sans" panose="02010600030101010101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-US" sz="12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200" b="1" dirty="0"/>
              <a:t>We are trying to help car sellers sell their car in the desired way they want, they may choose to sell their car in a different location , a different time, </a:t>
            </a:r>
            <a:r>
              <a:rPr lang="en-US" sz="1200" b="1" dirty="0" err="1"/>
              <a:t>ect</a:t>
            </a:r>
            <a:r>
              <a:rPr lang="en-US" sz="1200" b="1" dirty="0"/>
              <a:t>.</a:t>
            </a:r>
            <a:endParaRPr lang="en" sz="12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1200" b="1" dirty="0"/>
          </a:p>
          <a:p>
            <a:pPr lvl="0" rtl="0">
              <a:spcBef>
                <a:spcPts val="0"/>
              </a:spcBef>
              <a:buNone/>
            </a:pPr>
            <a:endParaRPr lang="en" sz="12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rgbClr val="FFFFFF"/>
                </a:solidFill>
              </a:rPr>
              <a:t>We also trying to help the second car buyers to decide which kind of car worth to  buy and make the most of their money. 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04064" y="1134541"/>
            <a:ext cx="4077012" cy="263886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Encode Sans" panose="02010600030101010101" charset="0"/>
              </a:rPr>
              <a:t>MARKET SITUATION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Encode Sans" panose="02010600030101010101" charset="0"/>
              </a:rPr>
              <a:t>Nowadays</a:t>
            </a:r>
            <a:r>
              <a:rPr lang="en-US" altLang="zh-CN" sz="1400" dirty="0">
                <a:solidFill>
                  <a:schemeClr val="bg1"/>
                </a:solidFill>
                <a:latin typeface="Encode Sans" panose="02010600030101010101" charset="0"/>
              </a:rPr>
              <a:t>, </a:t>
            </a:r>
            <a:r>
              <a:rPr lang="en-US" altLang="zh-CN" sz="1400" b="1" dirty="0">
                <a:solidFill>
                  <a:schemeClr val="bg1"/>
                </a:solidFill>
                <a:latin typeface="Encode Sans" panose="02010600030101010101" charset="0"/>
              </a:rPr>
              <a:t>second-hand car </a:t>
            </a:r>
            <a:r>
              <a:rPr lang="en-US" altLang="zh-CN" sz="1200" dirty="0">
                <a:solidFill>
                  <a:schemeClr val="bg1"/>
                </a:solidFill>
                <a:latin typeface="Encode Sans" panose="02010600030101010101" charset="0"/>
              </a:rPr>
              <a:t>has become more and more popular in the market.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zh-CN" sz="1200" dirty="0">
              <a:solidFill>
                <a:schemeClr val="bg1"/>
              </a:solidFill>
              <a:latin typeface="Encode Sans" panose="02010600030101010101" charset="0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zh-CN" sz="1200" dirty="0">
                <a:solidFill>
                  <a:schemeClr val="bg1"/>
                </a:solidFill>
                <a:latin typeface="Encode Sans" panose="02010600030101010101" charset="0"/>
              </a:rPr>
              <a:t>Customers always have to </a:t>
            </a:r>
            <a:r>
              <a:rPr lang="en-US" altLang="zh-CN" sz="1200" b="1" dirty="0">
                <a:solidFill>
                  <a:schemeClr val="bg1"/>
                </a:solidFill>
                <a:latin typeface="Encode Sans" panose="02010600030101010101" charset="0"/>
              </a:rPr>
              <a:t>spend a lot of time and money doing research</a:t>
            </a:r>
            <a:r>
              <a:rPr lang="en-US" altLang="zh-CN" sz="1200" dirty="0">
                <a:solidFill>
                  <a:schemeClr val="bg1"/>
                </a:solidFill>
                <a:latin typeface="Encode Sans" panose="02010600030101010101" charset="0"/>
              </a:rPr>
              <a:t> about the used car market, compare different cars and find the most reasonable price.</a:t>
            </a:r>
            <a:endParaRPr lang="en" sz="12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422991" y="3847320"/>
            <a:ext cx="7497000" cy="11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200" b="1" dirty="0">
                <a:solidFill>
                  <a:srgbClr val="F55C21"/>
                </a:solidFill>
              </a:rPr>
              <a:t>Here to show how to be a smarter buyer or seller</a:t>
            </a:r>
            <a:endParaRPr sz="1200" dirty="0">
              <a:solidFill>
                <a:srgbClr val="F55C21"/>
              </a:solidFill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55C21"/>
              </a:solidFill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E0B41636-1C61-4AAF-8AF5-516DF65D836F}"/>
              </a:ext>
            </a:extLst>
          </p:cNvPr>
          <p:cNvSpPr/>
          <p:nvPr/>
        </p:nvSpPr>
        <p:spPr>
          <a:xfrm>
            <a:off x="96205" y="1604075"/>
            <a:ext cx="167266" cy="178230"/>
          </a:xfrm>
          <a:prstGeom prst="diamond">
            <a:avLst/>
          </a:prstGeom>
          <a:solidFill>
            <a:srgbClr val="BA3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7C5D7B88-6D09-41DD-96DC-BB523B042FE7}"/>
              </a:ext>
            </a:extLst>
          </p:cNvPr>
          <p:cNvSpPr/>
          <p:nvPr/>
        </p:nvSpPr>
        <p:spPr>
          <a:xfrm>
            <a:off x="96205" y="2482635"/>
            <a:ext cx="167266" cy="178230"/>
          </a:xfrm>
          <a:prstGeom prst="diamond">
            <a:avLst/>
          </a:prstGeom>
          <a:solidFill>
            <a:srgbClr val="BA3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F16E60-A492-4A0F-BC6D-05C48A6B50DE}"/>
              </a:ext>
            </a:extLst>
          </p:cNvPr>
          <p:cNvSpPr txBox="1"/>
          <p:nvPr/>
        </p:nvSpPr>
        <p:spPr>
          <a:xfrm>
            <a:off x="3632977" y="358726"/>
            <a:ext cx="215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Encode Sans" panose="02010600030101010101" charset="0"/>
              </a:rPr>
              <a:t>SOLUTIONS</a:t>
            </a:r>
            <a:endParaRPr lang="zh-CN" altLang="en-US" sz="1800" b="1" dirty="0">
              <a:solidFill>
                <a:schemeClr val="bg1"/>
              </a:solidFill>
              <a:latin typeface="Encode Sans" panose="02010600030101010101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E88102-ECB0-44A7-93DC-9B5809148040}"/>
              </a:ext>
            </a:extLst>
          </p:cNvPr>
          <p:cNvSpPr txBox="1"/>
          <p:nvPr/>
        </p:nvSpPr>
        <p:spPr>
          <a:xfrm>
            <a:off x="407963" y="728058"/>
            <a:ext cx="82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sz="1800" dirty="0">
              <a:solidFill>
                <a:schemeClr val="bg1"/>
              </a:solidFill>
              <a:latin typeface="Encode Sans" panose="02010600030101010101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21E13B-F714-45CA-8D00-9E74256606FC}"/>
              </a:ext>
            </a:extLst>
          </p:cNvPr>
          <p:cNvSpPr txBox="1"/>
          <p:nvPr/>
        </p:nvSpPr>
        <p:spPr>
          <a:xfrm>
            <a:off x="488462" y="1097390"/>
            <a:ext cx="426426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Encode Sans" panose="02010600030101010101" charset="0"/>
              </a:rPr>
              <a:t>In order to know how to </a:t>
            </a:r>
            <a:r>
              <a:rPr lang="en-US" altLang="zh-CN" sz="1600" b="1" dirty="0">
                <a:solidFill>
                  <a:schemeClr val="bg1"/>
                </a:solidFill>
                <a:latin typeface="Encode Sans" panose="02010600030101010101" charset="0"/>
              </a:rPr>
              <a:t>sell a car </a:t>
            </a:r>
            <a:r>
              <a:rPr lang="en-US" altLang="zh-CN" dirty="0">
                <a:solidFill>
                  <a:schemeClr val="bg1"/>
                </a:solidFill>
                <a:latin typeface="Encode Sans" panose="02010600030101010101" charset="0"/>
              </a:rPr>
              <a:t>or </a:t>
            </a:r>
            <a:r>
              <a:rPr lang="en-US" altLang="zh-CN" sz="1600" b="1" dirty="0">
                <a:solidFill>
                  <a:schemeClr val="bg1"/>
                </a:solidFill>
                <a:latin typeface="Encode Sans" panose="02010600030101010101" charset="0"/>
              </a:rPr>
              <a:t>select  a used car</a:t>
            </a:r>
            <a:r>
              <a:rPr lang="en-US" altLang="zh-CN" dirty="0">
                <a:solidFill>
                  <a:schemeClr val="bg1"/>
                </a:solidFill>
                <a:latin typeface="Encode Sans" panose="02010600030101010101" charset="0"/>
              </a:rPr>
              <a:t> in the market for a reasonable price, we build three analyzing models based on the used car database containing car attributes and its sales information crawled from </a:t>
            </a:r>
            <a:r>
              <a:rPr lang="en-US" altLang="zh-CN" b="1" dirty="0">
                <a:solidFill>
                  <a:schemeClr val="bg1"/>
                </a:solidFill>
                <a:latin typeface="Encode Sans" panose="02010600030101010101" charset="0"/>
              </a:rPr>
              <a:t>eBay website  and </a:t>
            </a:r>
            <a:r>
              <a:rPr lang="en-US" altLang="zh-CN" dirty="0">
                <a:solidFill>
                  <a:schemeClr val="bg1"/>
                </a:solidFill>
                <a:latin typeface="Encode Sans" panose="02010600030101010101" charset="0"/>
              </a:rPr>
              <a:t>dataset  form </a:t>
            </a:r>
            <a:r>
              <a:rPr lang="en-US" altLang="zh-CN" b="1" dirty="0">
                <a:solidFill>
                  <a:schemeClr val="bg1"/>
                </a:solidFill>
                <a:latin typeface="Encode Sans" panose="02010600030101010101" charset="0"/>
              </a:rPr>
              <a:t>demographic database </a:t>
            </a:r>
            <a:r>
              <a:rPr lang="en-US" altLang="zh-CN" dirty="0">
                <a:solidFill>
                  <a:schemeClr val="bg1"/>
                </a:solidFill>
                <a:latin typeface="Encode Sans" panose="02010600030101010101" charset="0"/>
              </a:rPr>
              <a:t>to find out different relationship patterns between 24 attributes and price. We also take “</a:t>
            </a:r>
            <a:r>
              <a:rPr lang="en-US" altLang="zh-CN" b="1" dirty="0">
                <a:solidFill>
                  <a:schemeClr val="bg1"/>
                </a:solidFill>
                <a:latin typeface="Encode Sans" panose="02010600030101010101" charset="0"/>
              </a:rPr>
              <a:t>time to sell</a:t>
            </a:r>
            <a:r>
              <a:rPr lang="en-US" altLang="zh-CN" dirty="0">
                <a:solidFill>
                  <a:schemeClr val="bg1"/>
                </a:solidFill>
                <a:latin typeface="Encode Sans" panose="02010600030101010101" charset="0"/>
              </a:rPr>
              <a:t>” as indicator of the rationality of the price.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79923A-020B-4BB2-8CCC-558E50FB22BE}"/>
              </a:ext>
            </a:extLst>
          </p:cNvPr>
          <p:cNvSpPr txBox="1"/>
          <p:nvPr/>
        </p:nvSpPr>
        <p:spPr>
          <a:xfrm>
            <a:off x="5648238" y="1512888"/>
            <a:ext cx="3007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55C21"/>
                </a:solidFill>
                <a:latin typeface="Encode Sans" panose="02010600030101010101" charset="0"/>
              </a:rPr>
              <a:t>“</a:t>
            </a:r>
            <a:r>
              <a:rPr lang="en-US" altLang="zh-CN" sz="1600" b="1" dirty="0">
                <a:solidFill>
                  <a:srgbClr val="F55C21"/>
                </a:solidFill>
                <a:latin typeface="Encode Sans" panose="02010600030101010101" charset="0"/>
              </a:rPr>
              <a:t>time to sell</a:t>
            </a:r>
            <a:r>
              <a:rPr lang="en-US" altLang="zh-CN" sz="1600" dirty="0">
                <a:solidFill>
                  <a:srgbClr val="F55C21"/>
                </a:solidFill>
                <a:latin typeface="Encode Sans" panose="02010600030101010101" charset="0"/>
              </a:rPr>
              <a:t>”</a:t>
            </a:r>
          </a:p>
          <a:p>
            <a:endParaRPr lang="en-US" altLang="zh-CN" sz="1600" b="1" dirty="0">
              <a:solidFill>
                <a:srgbClr val="F55C21"/>
              </a:solidFill>
            </a:endParaRPr>
          </a:p>
          <a:p>
            <a:r>
              <a:rPr lang="en-US" altLang="zh-CN" sz="1600" b="1" dirty="0">
                <a:solidFill>
                  <a:schemeClr val="bg1"/>
                </a:solidFill>
              </a:rPr>
              <a:t>Gaussian weighting function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Calculate analytical weight 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Add to  analyzing models 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9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Dataset </a:t>
            </a:r>
            <a:r>
              <a:rPr lang="en-US" dirty="0" err="1"/>
              <a:t>Discription</a:t>
            </a:r>
            <a:endParaRPr lang="en" dirty="0"/>
          </a:p>
        </p:txBody>
      </p:sp>
      <p:sp>
        <p:nvSpPr>
          <p:cNvPr id="196" name="Shape 196"/>
          <p:cNvSpPr/>
          <p:nvPr/>
        </p:nvSpPr>
        <p:spPr>
          <a:xfrm>
            <a:off x="2914128" y="1356682"/>
            <a:ext cx="2767800" cy="2767800"/>
          </a:xfrm>
          <a:prstGeom prst="ellipse">
            <a:avLst/>
          </a:prstGeom>
          <a:noFill/>
          <a:ln w="19050" cap="flat" cmpd="sng">
            <a:solidFill>
              <a:srgbClr val="F55C2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b="1" dirty="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merge</a:t>
            </a:r>
          </a:p>
        </p:txBody>
      </p:sp>
      <p:sp>
        <p:nvSpPr>
          <p:cNvPr id="197" name="Shape 197"/>
          <p:cNvSpPr/>
          <p:nvPr/>
        </p:nvSpPr>
        <p:spPr>
          <a:xfrm>
            <a:off x="549600" y="1356682"/>
            <a:ext cx="2767800" cy="2767800"/>
          </a:xfrm>
          <a:prstGeom prst="ellipse">
            <a:avLst/>
          </a:prstGeom>
          <a:noFill/>
          <a:ln w="9525" cap="flat" cmpd="sng">
            <a:solidFill>
              <a:srgbClr val="BA3B2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U</a:t>
            </a:r>
            <a:r>
              <a:rPr lang="en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sed c</a:t>
            </a:r>
            <a:r>
              <a:rPr lang="en-US" dirty="0" err="1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ar</a:t>
            </a:r>
            <a:r>
              <a:rPr lang="en-US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 dataset </a:t>
            </a:r>
            <a:endParaRPr lang="en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5278657" y="1356682"/>
            <a:ext cx="2767800" cy="2767800"/>
          </a:xfrm>
          <a:prstGeom prst="ellipse">
            <a:avLst/>
          </a:prstGeom>
          <a:noFill/>
          <a:ln w="9525" cap="flat" cmpd="sng">
            <a:solidFill>
              <a:srgbClr val="BA3B2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Demographic Dataset 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95062E-6 L 0.25625 0.000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95062E-6 L -0.25868 0.000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4" y="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00061 L -0.00296 0.75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37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7" grpId="0" animBg="1"/>
      <p:bldP spid="1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ctrTitle" idx="4294967295"/>
          </p:nvPr>
        </p:nvSpPr>
        <p:spPr>
          <a:xfrm>
            <a:off x="685800" y="2670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55C21"/>
                </a:solidFill>
              </a:rPr>
              <a:t>191,540 </a:t>
            </a:r>
            <a:r>
              <a:rPr lang="en-US" sz="3000" dirty="0">
                <a:solidFill>
                  <a:srgbClr val="F55C21"/>
                </a:solidFill>
              </a:rPr>
              <a:t>records </a:t>
            </a:r>
            <a:endParaRPr lang="en" sz="3000" dirty="0">
              <a:solidFill>
                <a:srgbClr val="F55C21"/>
              </a:solidFill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ubTitle" idx="4294967295"/>
          </p:nvPr>
        </p:nvSpPr>
        <p:spPr>
          <a:xfrm>
            <a:off x="735037" y="979534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Origina</a:t>
            </a:r>
            <a:r>
              <a:rPr lang="en-US" dirty="0"/>
              <a:t>l dataset crawled from </a:t>
            </a:r>
            <a:r>
              <a:rPr lang="en-US" dirty="0" err="1"/>
              <a:t>ebay</a:t>
            </a:r>
            <a:endParaRPr lang="en" sz="2400" dirty="0"/>
          </a:p>
        </p:txBody>
      </p:sp>
      <p:sp>
        <p:nvSpPr>
          <p:cNvPr id="234" name="Shape 234"/>
          <p:cNvSpPr txBox="1">
            <a:spLocks noGrp="1"/>
          </p:cNvSpPr>
          <p:nvPr>
            <p:ph type="ctrTitle" idx="4294967295"/>
          </p:nvPr>
        </p:nvSpPr>
        <p:spPr>
          <a:xfrm>
            <a:off x="685800" y="289590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55C21"/>
                </a:solidFill>
              </a:rPr>
              <a:t>80.4%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subTitle" idx="4294967295"/>
          </p:nvPr>
        </p:nvSpPr>
        <p:spPr>
          <a:xfrm>
            <a:off x="685800" y="350680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Data records percentage</a:t>
            </a:r>
            <a:endParaRPr lang="en" sz="2400" dirty="0"/>
          </a:p>
        </p:txBody>
      </p:sp>
      <p:sp>
        <p:nvSpPr>
          <p:cNvPr id="236" name="Shape 236"/>
          <p:cNvSpPr txBox="1">
            <a:spLocks noGrp="1"/>
          </p:cNvSpPr>
          <p:nvPr>
            <p:ph type="ctrTitle" idx="4294967295"/>
          </p:nvPr>
        </p:nvSpPr>
        <p:spPr>
          <a:xfrm>
            <a:off x="685800" y="1581450"/>
            <a:ext cx="77724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55C21"/>
                </a:solidFill>
              </a:rPr>
              <a:t>154,049 </a:t>
            </a:r>
            <a:r>
              <a:rPr lang="en-US" altLang="zh-CN" sz="3000" dirty="0">
                <a:solidFill>
                  <a:srgbClr val="F55C21"/>
                </a:solidFill>
              </a:rPr>
              <a:t>records</a:t>
            </a:r>
            <a:endParaRPr lang="en" sz="3000" dirty="0">
              <a:solidFill>
                <a:srgbClr val="F55C21"/>
              </a:solidFill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subTitle" idx="4294967295"/>
          </p:nvPr>
        </p:nvSpPr>
        <p:spPr>
          <a:xfrm>
            <a:off x="685800" y="2192359"/>
            <a:ext cx="77724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/>
              <a:t>Cleaned Dataset</a:t>
            </a:r>
            <a:endParaRPr lang="en" sz="2400" dirty="0"/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cxnSp>
        <p:nvCxnSpPr>
          <p:cNvPr id="239" name="Shape 239"/>
          <p:cNvCxnSpPr/>
          <p:nvPr/>
        </p:nvCxnSpPr>
        <p:spPr>
          <a:xfrm>
            <a:off x="3527100" y="1683075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40" name="Shape 240"/>
          <p:cNvCxnSpPr/>
          <p:nvPr/>
        </p:nvCxnSpPr>
        <p:spPr>
          <a:xfrm>
            <a:off x="3527100" y="29996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lg" len="lg"/>
            <a:tailEnd type="diamond" w="lg" len="lg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4347C9E-F6D7-4B3F-A0C8-1CD2A2A1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9"/>
            <a:ext cx="9144000" cy="5135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ATTRIBUT</a:t>
            </a:r>
            <a:r>
              <a:rPr lang="en-US" sz="2800" dirty="0"/>
              <a:t>ES</a:t>
            </a:r>
            <a:endParaRPr lang="en" sz="2800" dirty="0"/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204160" y="893150"/>
            <a:ext cx="9475200" cy="14722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000" dirty="0"/>
              <a:t>Price   </a:t>
            </a:r>
            <a:r>
              <a:rPr lang="en-US" sz="2000" dirty="0" err="1"/>
              <a:t>VehicleType</a:t>
            </a:r>
            <a:r>
              <a:rPr lang="en-US" sz="2000" dirty="0"/>
              <a:t>   </a:t>
            </a:r>
            <a:r>
              <a:rPr lang="en-US" sz="2000" dirty="0" err="1"/>
              <a:t>YearofRegistration</a:t>
            </a:r>
            <a:r>
              <a:rPr lang="en-US" sz="2000" dirty="0"/>
              <a:t>  </a:t>
            </a:r>
            <a:r>
              <a:rPr lang="en-US" sz="2000" dirty="0" err="1"/>
              <a:t>GearBox</a:t>
            </a:r>
            <a:r>
              <a:rPr lang="en-US" sz="2000" dirty="0"/>
              <a:t>  </a:t>
            </a:r>
            <a:r>
              <a:rPr lang="en-US" sz="2000" dirty="0" err="1"/>
              <a:t>PowerPS</a:t>
            </a:r>
            <a:r>
              <a:rPr lang="en-US" sz="2000" dirty="0"/>
              <a:t>  Model  Kilometer  </a:t>
            </a:r>
            <a:r>
              <a:rPr lang="en-US" sz="2000" dirty="0" err="1"/>
              <a:t>MonthofRegistration</a:t>
            </a:r>
            <a:r>
              <a:rPr lang="en-US" sz="2000" dirty="0"/>
              <a:t>   </a:t>
            </a:r>
            <a:r>
              <a:rPr lang="en-US" sz="2000" dirty="0" err="1"/>
              <a:t>FuelType</a:t>
            </a:r>
            <a:r>
              <a:rPr lang="en-US" sz="2000" dirty="0"/>
              <a:t>  Brand  </a:t>
            </a:r>
            <a:r>
              <a:rPr lang="en-US" sz="2000" dirty="0" err="1"/>
              <a:t>NotRepairedDamage</a:t>
            </a:r>
            <a:r>
              <a:rPr lang="en-US" sz="2000" dirty="0"/>
              <a:t>  </a:t>
            </a:r>
            <a:r>
              <a:rPr lang="en-US" sz="2000" dirty="0" err="1">
                <a:solidFill>
                  <a:srgbClr val="F55C21"/>
                </a:solidFill>
              </a:rPr>
              <a:t>DateCreated</a:t>
            </a:r>
            <a:r>
              <a:rPr lang="en-US" sz="2000" dirty="0"/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PostalCode</a:t>
            </a:r>
            <a:r>
              <a:rPr lang="en-US" altLang="zh-CN" sz="2000" b="1" dirty="0">
                <a:solidFill>
                  <a:schemeClr val="bg1"/>
                </a:solidFill>
              </a:rPr>
              <a:t>  </a:t>
            </a:r>
            <a:r>
              <a:rPr lang="en-US" sz="2000" dirty="0" err="1">
                <a:solidFill>
                  <a:srgbClr val="F55C21"/>
                </a:solidFill>
              </a:rPr>
              <a:t>DateLastSeen</a:t>
            </a:r>
            <a:r>
              <a:rPr lang="en-US" sz="2000" dirty="0"/>
              <a:t>   </a:t>
            </a:r>
            <a:r>
              <a:rPr lang="en-US" sz="2000" dirty="0" err="1"/>
              <a:t>DayforSale</a:t>
            </a:r>
            <a:r>
              <a:rPr lang="en-US" sz="2000" dirty="0"/>
              <a:t>  Weight</a:t>
            </a:r>
            <a:endParaRPr lang="en" sz="2000" dirty="0">
              <a:solidFill>
                <a:srgbClr val="FFFFFF"/>
              </a:solidFill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5" name="Shape 318">
            <a:extLst>
              <a:ext uri="{FF2B5EF4-FFF2-40B4-BE49-F238E27FC236}">
                <a16:creationId xmlns:a16="http://schemas.microsoft.com/office/drawing/2014/main" id="{72981221-1482-4195-8A15-39293029DD08}"/>
              </a:ext>
            </a:extLst>
          </p:cNvPr>
          <p:cNvSpPr txBox="1">
            <a:spLocks/>
          </p:cNvSpPr>
          <p:nvPr/>
        </p:nvSpPr>
        <p:spPr>
          <a:xfrm>
            <a:off x="178050" y="3643943"/>
            <a:ext cx="8946300" cy="13803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>
              <a:buFont typeface="Encode Sans ExtraLight"/>
              <a:buNone/>
            </a:pP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PostalCode</a:t>
            </a:r>
            <a:r>
              <a:rPr lang="en-US" sz="2000" dirty="0"/>
              <a:t>  </a:t>
            </a:r>
            <a:r>
              <a:rPr lang="en-US" sz="2000" dirty="0" err="1"/>
              <a:t>PlaceName</a:t>
            </a:r>
            <a:r>
              <a:rPr lang="en-US" sz="2000" dirty="0"/>
              <a:t>  State  City  Latitude  </a:t>
            </a:r>
            <a:r>
              <a:rPr lang="en-US" sz="2000" dirty="0" err="1"/>
              <a:t>Longtitude</a:t>
            </a:r>
            <a:r>
              <a:rPr lang="en-US" sz="2000" dirty="0"/>
              <a:t>  Population  Area  </a:t>
            </a:r>
            <a:r>
              <a:rPr lang="en-US" sz="2000" dirty="0" err="1"/>
              <a:t>NOofInhabitants</a:t>
            </a:r>
            <a:endParaRPr lang="en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18F567-6107-4C56-8BF0-8E3EE55799A1}"/>
              </a:ext>
            </a:extLst>
          </p:cNvPr>
          <p:cNvSpPr/>
          <p:nvPr/>
        </p:nvSpPr>
        <p:spPr>
          <a:xfrm>
            <a:off x="3580375" y="4051735"/>
            <a:ext cx="1983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55C21"/>
                </a:solidFill>
                <a:latin typeface="Encode Sans" panose="02010600030101010101" charset="0"/>
              </a:rPr>
              <a:t>25 Attributes  </a:t>
            </a:r>
            <a:endParaRPr lang="zh-CN" altLang="en-US" sz="2000" b="1" dirty="0">
              <a:latin typeface="Encode Sans" panose="02010600030101010101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E83E1B-955B-4787-A3D3-6187B3E5EF22}"/>
              </a:ext>
            </a:extLst>
          </p:cNvPr>
          <p:cNvSpPr txBox="1"/>
          <p:nvPr/>
        </p:nvSpPr>
        <p:spPr>
          <a:xfrm>
            <a:off x="3482800" y="945677"/>
            <a:ext cx="233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55C21"/>
                </a:solidFill>
                <a:latin typeface="Encode Sans" panose="02010600030101010101" charset="0"/>
              </a:rPr>
              <a:t>DayforSale</a:t>
            </a:r>
            <a:endParaRPr lang="zh-CN" altLang="en-US" sz="2400" b="1" dirty="0">
              <a:solidFill>
                <a:srgbClr val="F55C21"/>
              </a:solidFill>
              <a:latin typeface="Encode Sans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77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5.55556E-7 -0.1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83951E-6 L 0.00052 0.14444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build="p"/>
      <p:bldP spid="5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549600" y="157394"/>
            <a:ext cx="7497000" cy="54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</a:t>
            </a:r>
            <a:r>
              <a:rPr lang="en-US" dirty="0"/>
              <a:t>ROBLEM STATEMENT</a:t>
            </a:r>
            <a:endParaRPr lang="en" dirty="0"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471267" y="1200150"/>
            <a:ext cx="2581421" cy="3080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O</a:t>
            </a:r>
            <a:r>
              <a:rPr lang="en-US" b="1" dirty="0"/>
              <a:t>NE </a:t>
            </a:r>
          </a:p>
          <a:p>
            <a:pPr lvl="0" rtl="0">
              <a:spcBef>
                <a:spcPts val="0"/>
              </a:spcBef>
              <a:buNone/>
            </a:pPr>
            <a:endParaRPr lang="en-US" b="1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Find out the most important attributes that effect the price of the used car, including demographic attributes </a:t>
            </a:r>
            <a:endParaRPr lang="en" dirty="0"/>
          </a:p>
        </p:txBody>
      </p:sp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3146122" y="1200150"/>
            <a:ext cx="2416500" cy="3080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Two</a:t>
            </a:r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Find out the influence  of “time sold out” on the price of used car</a:t>
            </a:r>
            <a:endParaRPr lang="en"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3"/>
          </p:nvPr>
        </p:nvSpPr>
        <p:spPr>
          <a:xfrm>
            <a:off x="5728575" y="1200150"/>
            <a:ext cx="2557298" cy="3080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Three</a:t>
            </a:r>
          </a:p>
          <a:p>
            <a:pPr lvl="0">
              <a:spcBef>
                <a:spcPts val="0"/>
              </a:spcBef>
              <a:buNone/>
            </a:pPr>
            <a:endParaRPr lang="en-US" altLang="zh-CN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Find out the correlation coefficient for each attribute and built a used car price predict model</a:t>
            </a:r>
            <a:endParaRPr dirty="0"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1017</Words>
  <Application>Microsoft Office PowerPoint</Application>
  <PresentationFormat>全屏显示(16:9)</PresentationFormat>
  <Paragraphs>251</Paragraphs>
  <Slides>37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宋体</vt:lpstr>
      <vt:lpstr>Cambria Math</vt:lpstr>
      <vt:lpstr>Arial</vt:lpstr>
      <vt:lpstr>Wingdings</vt:lpstr>
      <vt:lpstr>Times New Roman</vt:lpstr>
      <vt:lpstr>Encode Sans</vt:lpstr>
      <vt:lpstr>Encode Sans ExtraLight</vt:lpstr>
      <vt:lpstr>Laertes template</vt:lpstr>
      <vt:lpstr>Used Car Analysis</vt:lpstr>
      <vt:lpstr>HELLO!</vt:lpstr>
      <vt:lpstr>ABSTRACT</vt:lpstr>
      <vt:lpstr>INTRODUCTION</vt:lpstr>
      <vt:lpstr>PowerPoint 演示文稿</vt:lpstr>
      <vt:lpstr>Dataset Discription</vt:lpstr>
      <vt:lpstr>191,540 records </vt:lpstr>
      <vt:lpstr>ATTRIBUTES</vt:lpstr>
      <vt:lpstr>PROBLEM STATEMENT</vt:lpstr>
      <vt:lpstr>METHODOLOGY </vt:lpstr>
      <vt:lpstr>PowerPoint 演示文稿</vt:lpstr>
      <vt:lpstr>Neural network analysis</vt:lpstr>
      <vt:lpstr>Predict performance of each range of price</vt:lpstr>
      <vt:lpstr> Price –YearOfRegistration analysis</vt:lpstr>
      <vt:lpstr> Price-Kilometer analysis</vt:lpstr>
      <vt:lpstr>PowerPoint 演示文稿</vt:lpstr>
      <vt:lpstr>Random Trees Model</vt:lpstr>
      <vt:lpstr>Random Trees Model</vt:lpstr>
      <vt:lpstr>Random Trees Model</vt:lpstr>
      <vt:lpstr>Random Trees Model</vt:lpstr>
      <vt:lpstr>PowerPoint 演示文稿</vt:lpstr>
      <vt:lpstr>Linear Regression Model 1</vt:lpstr>
      <vt:lpstr>Days For Sale</vt:lpstr>
      <vt:lpstr>PowerPoint 演示文稿</vt:lpstr>
      <vt:lpstr>Linear Regression Model 1</vt:lpstr>
      <vt:lpstr>Result － Regression Model 1</vt:lpstr>
      <vt:lpstr>Result － Regression Model 1</vt:lpstr>
      <vt:lpstr>Linear Regression Model 2</vt:lpstr>
      <vt:lpstr>Linear Regression Model 2</vt:lpstr>
      <vt:lpstr>Result - Regression Model 2</vt:lpstr>
      <vt:lpstr>Result - Regression Model 2</vt:lpstr>
      <vt:lpstr>Insights  -  FOR BUYER</vt:lpstr>
      <vt:lpstr>Insights  -  FOR SELLER</vt:lpstr>
      <vt:lpstr>Conclusion</vt:lpstr>
      <vt:lpstr>Conclusion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马双杰</cp:lastModifiedBy>
  <cp:revision>76</cp:revision>
  <dcterms:modified xsi:type="dcterms:W3CDTF">2017-11-30T01:50:40Z</dcterms:modified>
</cp:coreProperties>
</file>